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6" r:id="rId9"/>
    <p:sldId id="268" r:id="rId10"/>
    <p:sldId id="264" r:id="rId11"/>
    <p:sldId id="265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69576" autoAdjust="0"/>
  </p:normalViewPr>
  <p:slideViewPr>
    <p:cSldViewPr snapToGrid="0">
      <p:cViewPr varScale="1">
        <p:scale>
          <a:sx n="68" d="100"/>
          <a:sy n="68" d="100"/>
        </p:scale>
        <p:origin x="12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8C182E-14BF-4E82-B481-EA9200138275}" type="doc">
      <dgm:prSet loTypeId="urn:microsoft.com/office/officeart/2005/8/layout/vProcess5" loCatId="process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zh-TW" altLang="en-US"/>
        </a:p>
      </dgm:t>
    </dgm:pt>
    <dgm:pt modelId="{2586665D-0136-4DEB-A27A-61DB2A9D39F8}">
      <dgm:prSet phldrT="[文字]"/>
      <dgm:spPr/>
      <dgm:t>
        <a:bodyPr/>
        <a:lstStyle/>
        <a:p>
          <a:r>
            <a:rPr lang="zh-TW" altLang="en-US" dirty="0"/>
            <a:t>受試者簽署同意書、進入</a:t>
          </a:r>
          <a:r>
            <a:rPr lang="en-US" altLang="en-US" dirty="0"/>
            <a:t>Renault </a:t>
          </a:r>
          <a:r>
            <a:rPr lang="en-US" altLang="en-US" dirty="0" err="1"/>
            <a:t>Megane</a:t>
          </a:r>
          <a:r>
            <a:rPr lang="en-US" altLang="en-US" dirty="0"/>
            <a:t> </a:t>
          </a:r>
          <a:r>
            <a:rPr lang="zh-TW" altLang="en-US" dirty="0"/>
            <a:t>坐下</a:t>
          </a:r>
        </a:p>
      </dgm:t>
    </dgm:pt>
    <dgm:pt modelId="{C29706F8-E0F7-4172-AAC4-7D3AE3560BD6}" type="parTrans" cxnId="{803A9A24-9D65-41DF-8708-A975F07F21AB}">
      <dgm:prSet/>
      <dgm:spPr/>
      <dgm:t>
        <a:bodyPr/>
        <a:lstStyle/>
        <a:p>
          <a:endParaRPr lang="zh-TW" altLang="en-US"/>
        </a:p>
      </dgm:t>
    </dgm:pt>
    <dgm:pt modelId="{F67096E9-FD24-4F45-BCFA-3D655F31EAC3}" type="sibTrans" cxnId="{803A9A24-9D65-41DF-8708-A975F07F21AB}">
      <dgm:prSet/>
      <dgm:spPr/>
      <dgm:t>
        <a:bodyPr/>
        <a:lstStyle/>
        <a:p>
          <a:endParaRPr lang="zh-TW" altLang="en-US"/>
        </a:p>
      </dgm:t>
    </dgm:pt>
    <dgm:pt modelId="{8B1ADB5F-17F6-40C1-BB48-1ACDA197129F}">
      <dgm:prSet phldrT="[文字]"/>
      <dgm:spPr/>
      <dgm:t>
        <a:bodyPr/>
        <a:lstStyle/>
        <a:p>
          <a:r>
            <a:rPr lang="zh-TW" altLang="en-US" dirty="0"/>
            <a:t>研究員坐在後座給予指示、監控及操作電話</a:t>
          </a:r>
        </a:p>
      </dgm:t>
    </dgm:pt>
    <dgm:pt modelId="{8EEDF377-46F2-4205-806C-205E5C729777}" type="parTrans" cxnId="{EFACEB8D-2CF6-4A5E-85D9-5CC294B045EF}">
      <dgm:prSet/>
      <dgm:spPr/>
      <dgm:t>
        <a:bodyPr/>
        <a:lstStyle/>
        <a:p>
          <a:endParaRPr lang="zh-TW" altLang="en-US"/>
        </a:p>
      </dgm:t>
    </dgm:pt>
    <dgm:pt modelId="{7C05EFB5-2C30-43D3-B868-B802DA81DCD5}" type="sibTrans" cxnId="{EFACEB8D-2CF6-4A5E-85D9-5CC294B045EF}">
      <dgm:prSet/>
      <dgm:spPr/>
      <dgm:t>
        <a:bodyPr/>
        <a:lstStyle/>
        <a:p>
          <a:endParaRPr lang="zh-TW" altLang="en-US"/>
        </a:p>
      </dgm:t>
    </dgm:pt>
    <dgm:pt modelId="{7416CE1D-FD05-4D67-AA34-77E393F066A1}">
      <dgm:prSet phldrT="[文字]"/>
      <dgm:spPr/>
      <dgm:t>
        <a:bodyPr/>
        <a:lstStyle/>
        <a:p>
          <a:r>
            <a:rPr lang="zh-TW" altLang="en-US" dirty="0"/>
            <a:t>告知受試者注意事項並戴上眼動儀進行校正</a:t>
          </a:r>
        </a:p>
      </dgm:t>
    </dgm:pt>
    <dgm:pt modelId="{EA7B7ABA-F10B-4B4D-AF81-0D7EDFE8F542}" type="parTrans" cxnId="{196EC797-11F9-420D-8067-72C5CC7779BC}">
      <dgm:prSet/>
      <dgm:spPr/>
      <dgm:t>
        <a:bodyPr/>
        <a:lstStyle/>
        <a:p>
          <a:endParaRPr lang="zh-TW" altLang="en-US"/>
        </a:p>
      </dgm:t>
    </dgm:pt>
    <dgm:pt modelId="{048B162D-403E-415A-A8AA-570EA25CFA87}" type="sibTrans" cxnId="{196EC797-11F9-420D-8067-72C5CC7779BC}">
      <dgm:prSet/>
      <dgm:spPr/>
      <dgm:t>
        <a:bodyPr/>
        <a:lstStyle/>
        <a:p>
          <a:endParaRPr lang="zh-TW" altLang="en-US"/>
        </a:p>
      </dgm:t>
    </dgm:pt>
    <dgm:pt modelId="{5B0EF2D4-DD50-44C3-936D-26A6657D2480}">
      <dgm:prSet/>
      <dgm:spPr/>
      <dgm:t>
        <a:bodyPr/>
        <a:lstStyle/>
        <a:p>
          <a:r>
            <a:rPr lang="zh-TW" altLang="en-US" dirty="0"/>
            <a:t>開始前，駕駛一段路，先熟悉車輛</a:t>
          </a:r>
        </a:p>
      </dgm:t>
    </dgm:pt>
    <dgm:pt modelId="{C97C0921-D49A-4D06-9D93-1E619E08E692}" type="parTrans" cxnId="{76BEE812-D47E-43F3-B47E-F5BE0C755016}">
      <dgm:prSet/>
      <dgm:spPr/>
      <dgm:t>
        <a:bodyPr/>
        <a:lstStyle/>
        <a:p>
          <a:endParaRPr lang="zh-TW" altLang="en-US"/>
        </a:p>
      </dgm:t>
    </dgm:pt>
    <dgm:pt modelId="{DD9A6862-60D5-433F-9018-3D5567F6AAA2}" type="sibTrans" cxnId="{76BEE812-D47E-43F3-B47E-F5BE0C755016}">
      <dgm:prSet/>
      <dgm:spPr/>
      <dgm:t>
        <a:bodyPr/>
        <a:lstStyle/>
        <a:p>
          <a:endParaRPr lang="zh-TW" altLang="en-US"/>
        </a:p>
      </dgm:t>
    </dgm:pt>
    <dgm:pt modelId="{6F727F77-B7A4-41F1-B38A-D643CD2CBE86}" type="pres">
      <dgm:prSet presAssocID="{2D8C182E-14BF-4E82-B481-EA9200138275}" presName="outerComposite" presStyleCnt="0">
        <dgm:presLayoutVars>
          <dgm:chMax val="5"/>
          <dgm:dir/>
          <dgm:resizeHandles val="exact"/>
        </dgm:presLayoutVars>
      </dgm:prSet>
      <dgm:spPr/>
    </dgm:pt>
    <dgm:pt modelId="{EC57CAD7-D9CC-45FC-B4F6-2E07ED389F7E}" type="pres">
      <dgm:prSet presAssocID="{2D8C182E-14BF-4E82-B481-EA9200138275}" presName="dummyMaxCanvas" presStyleCnt="0">
        <dgm:presLayoutVars/>
      </dgm:prSet>
      <dgm:spPr/>
    </dgm:pt>
    <dgm:pt modelId="{C893CEB1-C322-430E-863D-294E6457A654}" type="pres">
      <dgm:prSet presAssocID="{2D8C182E-14BF-4E82-B481-EA9200138275}" presName="FourNodes_1" presStyleLbl="node1" presStyleIdx="0" presStyleCnt="4">
        <dgm:presLayoutVars>
          <dgm:bulletEnabled val="1"/>
        </dgm:presLayoutVars>
      </dgm:prSet>
      <dgm:spPr/>
    </dgm:pt>
    <dgm:pt modelId="{621C8001-6453-4D2D-BC58-B941623D80B7}" type="pres">
      <dgm:prSet presAssocID="{2D8C182E-14BF-4E82-B481-EA9200138275}" presName="FourNodes_2" presStyleLbl="node1" presStyleIdx="1" presStyleCnt="4">
        <dgm:presLayoutVars>
          <dgm:bulletEnabled val="1"/>
        </dgm:presLayoutVars>
      </dgm:prSet>
      <dgm:spPr/>
    </dgm:pt>
    <dgm:pt modelId="{AC4E65E7-386D-4B42-9821-A1F4265393DF}" type="pres">
      <dgm:prSet presAssocID="{2D8C182E-14BF-4E82-B481-EA9200138275}" presName="FourNodes_3" presStyleLbl="node1" presStyleIdx="2" presStyleCnt="4">
        <dgm:presLayoutVars>
          <dgm:bulletEnabled val="1"/>
        </dgm:presLayoutVars>
      </dgm:prSet>
      <dgm:spPr/>
    </dgm:pt>
    <dgm:pt modelId="{DF1EFBDF-C4CD-496A-99F4-66E56482573E}" type="pres">
      <dgm:prSet presAssocID="{2D8C182E-14BF-4E82-B481-EA9200138275}" presName="FourNodes_4" presStyleLbl="node1" presStyleIdx="3" presStyleCnt="4">
        <dgm:presLayoutVars>
          <dgm:bulletEnabled val="1"/>
        </dgm:presLayoutVars>
      </dgm:prSet>
      <dgm:spPr/>
    </dgm:pt>
    <dgm:pt modelId="{C5372F97-8B65-410F-B10E-E8AD300E9EAC}" type="pres">
      <dgm:prSet presAssocID="{2D8C182E-14BF-4E82-B481-EA9200138275}" presName="FourConn_1-2" presStyleLbl="fgAccFollowNode1" presStyleIdx="0" presStyleCnt="3">
        <dgm:presLayoutVars>
          <dgm:bulletEnabled val="1"/>
        </dgm:presLayoutVars>
      </dgm:prSet>
      <dgm:spPr/>
    </dgm:pt>
    <dgm:pt modelId="{541F882D-B35E-431F-BD06-0836EE9BCC6D}" type="pres">
      <dgm:prSet presAssocID="{2D8C182E-14BF-4E82-B481-EA9200138275}" presName="FourConn_2-3" presStyleLbl="fgAccFollowNode1" presStyleIdx="1" presStyleCnt="3">
        <dgm:presLayoutVars>
          <dgm:bulletEnabled val="1"/>
        </dgm:presLayoutVars>
      </dgm:prSet>
      <dgm:spPr/>
    </dgm:pt>
    <dgm:pt modelId="{0EF1D7AE-B512-482E-83DC-EF8F01D75199}" type="pres">
      <dgm:prSet presAssocID="{2D8C182E-14BF-4E82-B481-EA9200138275}" presName="FourConn_3-4" presStyleLbl="fgAccFollowNode1" presStyleIdx="2" presStyleCnt="3">
        <dgm:presLayoutVars>
          <dgm:bulletEnabled val="1"/>
        </dgm:presLayoutVars>
      </dgm:prSet>
      <dgm:spPr/>
    </dgm:pt>
    <dgm:pt modelId="{B308A7DC-7545-4245-B4ED-747DAF811420}" type="pres">
      <dgm:prSet presAssocID="{2D8C182E-14BF-4E82-B481-EA9200138275}" presName="FourNodes_1_text" presStyleLbl="node1" presStyleIdx="3" presStyleCnt="4">
        <dgm:presLayoutVars>
          <dgm:bulletEnabled val="1"/>
        </dgm:presLayoutVars>
      </dgm:prSet>
      <dgm:spPr/>
    </dgm:pt>
    <dgm:pt modelId="{97631AFD-5B03-4EF9-BB4F-2E04BCAB894B}" type="pres">
      <dgm:prSet presAssocID="{2D8C182E-14BF-4E82-B481-EA9200138275}" presName="FourNodes_2_text" presStyleLbl="node1" presStyleIdx="3" presStyleCnt="4">
        <dgm:presLayoutVars>
          <dgm:bulletEnabled val="1"/>
        </dgm:presLayoutVars>
      </dgm:prSet>
      <dgm:spPr/>
    </dgm:pt>
    <dgm:pt modelId="{6BAB554B-1981-455E-BFBA-A8FF8797DB6C}" type="pres">
      <dgm:prSet presAssocID="{2D8C182E-14BF-4E82-B481-EA9200138275}" presName="FourNodes_3_text" presStyleLbl="node1" presStyleIdx="3" presStyleCnt="4">
        <dgm:presLayoutVars>
          <dgm:bulletEnabled val="1"/>
        </dgm:presLayoutVars>
      </dgm:prSet>
      <dgm:spPr/>
    </dgm:pt>
    <dgm:pt modelId="{091E19CB-73AF-4996-88EC-8366DCB8C812}" type="pres">
      <dgm:prSet presAssocID="{2D8C182E-14BF-4E82-B481-EA9200138275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1D6AA60C-F5E7-4063-9CED-8A458E467DC1}" type="presOf" srcId="{048B162D-403E-415A-A8AA-570EA25CFA87}" destId="{0EF1D7AE-B512-482E-83DC-EF8F01D75199}" srcOrd="0" destOrd="0" presId="urn:microsoft.com/office/officeart/2005/8/layout/vProcess5"/>
    <dgm:cxn modelId="{76BEE812-D47E-43F3-B47E-F5BE0C755016}" srcId="{2D8C182E-14BF-4E82-B481-EA9200138275}" destId="{5B0EF2D4-DD50-44C3-936D-26A6657D2480}" srcOrd="3" destOrd="0" parTransId="{C97C0921-D49A-4D06-9D93-1E619E08E692}" sibTransId="{DD9A6862-60D5-433F-9018-3D5567F6AAA2}"/>
    <dgm:cxn modelId="{10D17423-4676-48FC-85BE-0C5AD079F364}" type="presOf" srcId="{2586665D-0136-4DEB-A27A-61DB2A9D39F8}" destId="{C893CEB1-C322-430E-863D-294E6457A654}" srcOrd="0" destOrd="0" presId="urn:microsoft.com/office/officeart/2005/8/layout/vProcess5"/>
    <dgm:cxn modelId="{803A9A24-9D65-41DF-8708-A975F07F21AB}" srcId="{2D8C182E-14BF-4E82-B481-EA9200138275}" destId="{2586665D-0136-4DEB-A27A-61DB2A9D39F8}" srcOrd="0" destOrd="0" parTransId="{C29706F8-E0F7-4172-AAC4-7D3AE3560BD6}" sibTransId="{F67096E9-FD24-4F45-BCFA-3D655F31EAC3}"/>
    <dgm:cxn modelId="{801B9936-ED47-40CE-9F3C-B8A2157AFC46}" type="presOf" srcId="{2D8C182E-14BF-4E82-B481-EA9200138275}" destId="{6F727F77-B7A4-41F1-B38A-D643CD2CBE86}" srcOrd="0" destOrd="0" presId="urn:microsoft.com/office/officeart/2005/8/layout/vProcess5"/>
    <dgm:cxn modelId="{83BC883D-CCAB-4531-A804-12A1797221AD}" type="presOf" srcId="{5B0EF2D4-DD50-44C3-936D-26A6657D2480}" destId="{091E19CB-73AF-4996-88EC-8366DCB8C812}" srcOrd="1" destOrd="0" presId="urn:microsoft.com/office/officeart/2005/8/layout/vProcess5"/>
    <dgm:cxn modelId="{3282335D-3502-4526-93E0-A5E829907F6D}" type="presOf" srcId="{5B0EF2D4-DD50-44C3-936D-26A6657D2480}" destId="{DF1EFBDF-C4CD-496A-99F4-66E56482573E}" srcOrd="0" destOrd="0" presId="urn:microsoft.com/office/officeart/2005/8/layout/vProcess5"/>
    <dgm:cxn modelId="{B18E2260-E4F7-4DC1-B9A0-535EA4F7C47A}" type="presOf" srcId="{7416CE1D-FD05-4D67-AA34-77E393F066A1}" destId="{6BAB554B-1981-455E-BFBA-A8FF8797DB6C}" srcOrd="1" destOrd="0" presId="urn:microsoft.com/office/officeart/2005/8/layout/vProcess5"/>
    <dgm:cxn modelId="{20DC7B68-5D90-48FF-A244-9AAEE2F34F9C}" type="presOf" srcId="{8B1ADB5F-17F6-40C1-BB48-1ACDA197129F}" destId="{621C8001-6453-4D2D-BC58-B941623D80B7}" srcOrd="0" destOrd="0" presId="urn:microsoft.com/office/officeart/2005/8/layout/vProcess5"/>
    <dgm:cxn modelId="{BE2FCB4D-F34D-44CB-9D45-7D8407083618}" type="presOf" srcId="{2586665D-0136-4DEB-A27A-61DB2A9D39F8}" destId="{B308A7DC-7545-4245-B4ED-747DAF811420}" srcOrd="1" destOrd="0" presId="urn:microsoft.com/office/officeart/2005/8/layout/vProcess5"/>
    <dgm:cxn modelId="{89FF6E77-7DB4-4CE3-9E52-D41F6AD8EC14}" type="presOf" srcId="{F67096E9-FD24-4F45-BCFA-3D655F31EAC3}" destId="{C5372F97-8B65-410F-B10E-E8AD300E9EAC}" srcOrd="0" destOrd="0" presId="urn:microsoft.com/office/officeart/2005/8/layout/vProcess5"/>
    <dgm:cxn modelId="{EDFAA485-3075-484C-B24F-36406E0440AE}" type="presOf" srcId="{8B1ADB5F-17F6-40C1-BB48-1ACDA197129F}" destId="{97631AFD-5B03-4EF9-BB4F-2E04BCAB894B}" srcOrd="1" destOrd="0" presId="urn:microsoft.com/office/officeart/2005/8/layout/vProcess5"/>
    <dgm:cxn modelId="{EFACEB8D-2CF6-4A5E-85D9-5CC294B045EF}" srcId="{2D8C182E-14BF-4E82-B481-EA9200138275}" destId="{8B1ADB5F-17F6-40C1-BB48-1ACDA197129F}" srcOrd="1" destOrd="0" parTransId="{8EEDF377-46F2-4205-806C-205E5C729777}" sibTransId="{7C05EFB5-2C30-43D3-B868-B802DA81DCD5}"/>
    <dgm:cxn modelId="{196EC797-11F9-420D-8067-72C5CC7779BC}" srcId="{2D8C182E-14BF-4E82-B481-EA9200138275}" destId="{7416CE1D-FD05-4D67-AA34-77E393F066A1}" srcOrd="2" destOrd="0" parTransId="{EA7B7ABA-F10B-4B4D-AF81-0D7EDFE8F542}" sibTransId="{048B162D-403E-415A-A8AA-570EA25CFA87}"/>
    <dgm:cxn modelId="{40F997A9-2DA9-4D78-B89B-F074AEE63CBD}" type="presOf" srcId="{7C05EFB5-2C30-43D3-B868-B802DA81DCD5}" destId="{541F882D-B35E-431F-BD06-0836EE9BCC6D}" srcOrd="0" destOrd="0" presId="urn:microsoft.com/office/officeart/2005/8/layout/vProcess5"/>
    <dgm:cxn modelId="{B23D18CD-2328-4339-9CB4-F0AA7B813C30}" type="presOf" srcId="{7416CE1D-FD05-4D67-AA34-77E393F066A1}" destId="{AC4E65E7-386D-4B42-9821-A1F4265393DF}" srcOrd="0" destOrd="0" presId="urn:microsoft.com/office/officeart/2005/8/layout/vProcess5"/>
    <dgm:cxn modelId="{50579CA2-ADF4-4845-8357-2E5BFC433141}" type="presParOf" srcId="{6F727F77-B7A4-41F1-B38A-D643CD2CBE86}" destId="{EC57CAD7-D9CC-45FC-B4F6-2E07ED389F7E}" srcOrd="0" destOrd="0" presId="urn:microsoft.com/office/officeart/2005/8/layout/vProcess5"/>
    <dgm:cxn modelId="{539AD520-A0DB-4581-920D-9F52CBB12455}" type="presParOf" srcId="{6F727F77-B7A4-41F1-B38A-D643CD2CBE86}" destId="{C893CEB1-C322-430E-863D-294E6457A654}" srcOrd="1" destOrd="0" presId="urn:microsoft.com/office/officeart/2005/8/layout/vProcess5"/>
    <dgm:cxn modelId="{7D2EBCFA-F08C-4058-AEDF-57985D91305E}" type="presParOf" srcId="{6F727F77-B7A4-41F1-B38A-D643CD2CBE86}" destId="{621C8001-6453-4D2D-BC58-B941623D80B7}" srcOrd="2" destOrd="0" presId="urn:microsoft.com/office/officeart/2005/8/layout/vProcess5"/>
    <dgm:cxn modelId="{6F35EFB2-A76B-4992-83FC-CF26E3CE1681}" type="presParOf" srcId="{6F727F77-B7A4-41F1-B38A-D643CD2CBE86}" destId="{AC4E65E7-386D-4B42-9821-A1F4265393DF}" srcOrd="3" destOrd="0" presId="urn:microsoft.com/office/officeart/2005/8/layout/vProcess5"/>
    <dgm:cxn modelId="{CE6B9027-F2B9-466D-A799-75A8A5417528}" type="presParOf" srcId="{6F727F77-B7A4-41F1-B38A-D643CD2CBE86}" destId="{DF1EFBDF-C4CD-496A-99F4-66E56482573E}" srcOrd="4" destOrd="0" presId="urn:microsoft.com/office/officeart/2005/8/layout/vProcess5"/>
    <dgm:cxn modelId="{8682E98B-48C7-404A-909C-0B6EB122B8AF}" type="presParOf" srcId="{6F727F77-B7A4-41F1-B38A-D643CD2CBE86}" destId="{C5372F97-8B65-410F-B10E-E8AD300E9EAC}" srcOrd="5" destOrd="0" presId="urn:microsoft.com/office/officeart/2005/8/layout/vProcess5"/>
    <dgm:cxn modelId="{34F0F96A-4138-4D10-8288-C0107CB60BE5}" type="presParOf" srcId="{6F727F77-B7A4-41F1-B38A-D643CD2CBE86}" destId="{541F882D-B35E-431F-BD06-0836EE9BCC6D}" srcOrd="6" destOrd="0" presId="urn:microsoft.com/office/officeart/2005/8/layout/vProcess5"/>
    <dgm:cxn modelId="{D62A52EB-27C6-431F-B75D-FB0AAE66A64D}" type="presParOf" srcId="{6F727F77-B7A4-41F1-B38A-D643CD2CBE86}" destId="{0EF1D7AE-B512-482E-83DC-EF8F01D75199}" srcOrd="7" destOrd="0" presId="urn:microsoft.com/office/officeart/2005/8/layout/vProcess5"/>
    <dgm:cxn modelId="{5EDE9144-F683-4564-A109-6D44CC1ED3C5}" type="presParOf" srcId="{6F727F77-B7A4-41F1-B38A-D643CD2CBE86}" destId="{B308A7DC-7545-4245-B4ED-747DAF811420}" srcOrd="8" destOrd="0" presId="urn:microsoft.com/office/officeart/2005/8/layout/vProcess5"/>
    <dgm:cxn modelId="{ACBBE4E7-8B57-43E2-8412-FBF6546AD4CC}" type="presParOf" srcId="{6F727F77-B7A4-41F1-B38A-D643CD2CBE86}" destId="{97631AFD-5B03-4EF9-BB4F-2E04BCAB894B}" srcOrd="9" destOrd="0" presId="urn:microsoft.com/office/officeart/2005/8/layout/vProcess5"/>
    <dgm:cxn modelId="{7352B52D-7626-4632-B108-A91BC1C3F009}" type="presParOf" srcId="{6F727F77-B7A4-41F1-B38A-D643CD2CBE86}" destId="{6BAB554B-1981-455E-BFBA-A8FF8797DB6C}" srcOrd="10" destOrd="0" presId="urn:microsoft.com/office/officeart/2005/8/layout/vProcess5"/>
    <dgm:cxn modelId="{3B202BE5-C813-452F-BB8B-CFEC0011D551}" type="presParOf" srcId="{6F727F77-B7A4-41F1-B38A-D643CD2CBE86}" destId="{091E19CB-73AF-4996-88EC-8366DCB8C812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8C182E-14BF-4E82-B481-EA9200138275}" type="doc">
      <dgm:prSet loTypeId="urn:microsoft.com/office/officeart/2005/8/layout/vProcess5" loCatId="process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zh-TW" altLang="en-US"/>
        </a:p>
      </dgm:t>
    </dgm:pt>
    <dgm:pt modelId="{2586665D-0136-4DEB-A27A-61DB2A9D39F8}">
      <dgm:prSet phldrT="[文字]"/>
      <dgm:spPr/>
      <dgm:t>
        <a:bodyPr/>
        <a:lstStyle/>
        <a:p>
          <a:r>
            <a:rPr lang="zh-TW" altLang="en-US" dirty="0"/>
            <a:t>試著行駛</a:t>
          </a:r>
          <a:r>
            <a:rPr lang="en-US" altLang="zh-TW" dirty="0"/>
            <a:t>3.4</a:t>
          </a:r>
          <a:r>
            <a:rPr lang="zh-TW" altLang="en-US" dirty="0"/>
            <a:t>公里，並停在高速公路入口處</a:t>
          </a:r>
        </a:p>
      </dgm:t>
    </dgm:pt>
    <dgm:pt modelId="{C29706F8-E0F7-4172-AAC4-7D3AE3560BD6}" type="parTrans" cxnId="{803A9A24-9D65-41DF-8708-A975F07F21AB}">
      <dgm:prSet/>
      <dgm:spPr/>
      <dgm:t>
        <a:bodyPr/>
        <a:lstStyle/>
        <a:p>
          <a:endParaRPr lang="zh-TW" altLang="en-US"/>
        </a:p>
      </dgm:t>
    </dgm:pt>
    <dgm:pt modelId="{F67096E9-FD24-4F45-BCFA-3D655F31EAC3}" type="sibTrans" cxnId="{803A9A24-9D65-41DF-8708-A975F07F21AB}">
      <dgm:prSet/>
      <dgm:spPr/>
      <dgm:t>
        <a:bodyPr/>
        <a:lstStyle/>
        <a:p>
          <a:endParaRPr lang="zh-TW" altLang="en-US"/>
        </a:p>
      </dgm:t>
    </dgm:pt>
    <dgm:pt modelId="{8B1ADB5F-17F6-40C1-BB48-1ACDA197129F}">
      <dgm:prSet phldrT="[文字]"/>
      <dgm:spPr/>
      <dgm:t>
        <a:bodyPr/>
        <a:lstStyle/>
        <a:p>
          <a:r>
            <a:rPr lang="zh-TW" altLang="en-US" dirty="0"/>
            <a:t>問受試者是否想要繼續試駕，或開始進行實驗</a:t>
          </a:r>
        </a:p>
      </dgm:t>
    </dgm:pt>
    <dgm:pt modelId="{8EEDF377-46F2-4205-806C-205E5C729777}" type="parTrans" cxnId="{EFACEB8D-2CF6-4A5E-85D9-5CC294B045EF}">
      <dgm:prSet/>
      <dgm:spPr/>
      <dgm:t>
        <a:bodyPr/>
        <a:lstStyle/>
        <a:p>
          <a:endParaRPr lang="zh-TW" altLang="en-US"/>
        </a:p>
      </dgm:t>
    </dgm:pt>
    <dgm:pt modelId="{7C05EFB5-2C30-43D3-B868-B802DA81DCD5}" type="sibTrans" cxnId="{EFACEB8D-2CF6-4A5E-85D9-5CC294B045EF}">
      <dgm:prSet/>
      <dgm:spPr/>
      <dgm:t>
        <a:bodyPr/>
        <a:lstStyle/>
        <a:p>
          <a:endParaRPr lang="zh-TW" altLang="en-US"/>
        </a:p>
      </dgm:t>
    </dgm:pt>
    <dgm:pt modelId="{7416CE1D-FD05-4D67-AA34-77E393F066A1}">
      <dgm:prSet phldrT="[文字]"/>
      <dgm:spPr/>
      <dgm:t>
        <a:bodyPr/>
        <a:lstStyle/>
        <a:p>
          <a:r>
            <a:rPr lang="zh-TW" altLang="en-US" dirty="0"/>
            <a:t>實驗開始，進入高速公路</a:t>
          </a:r>
        </a:p>
      </dgm:t>
    </dgm:pt>
    <dgm:pt modelId="{EA7B7ABA-F10B-4B4D-AF81-0D7EDFE8F542}" type="parTrans" cxnId="{196EC797-11F9-420D-8067-72C5CC7779BC}">
      <dgm:prSet/>
      <dgm:spPr/>
      <dgm:t>
        <a:bodyPr/>
        <a:lstStyle/>
        <a:p>
          <a:endParaRPr lang="zh-TW" altLang="en-US"/>
        </a:p>
      </dgm:t>
    </dgm:pt>
    <dgm:pt modelId="{048B162D-403E-415A-A8AA-570EA25CFA87}" type="sibTrans" cxnId="{196EC797-11F9-420D-8067-72C5CC7779BC}">
      <dgm:prSet/>
      <dgm:spPr/>
      <dgm:t>
        <a:bodyPr/>
        <a:lstStyle/>
        <a:p>
          <a:endParaRPr lang="zh-TW" altLang="en-US"/>
        </a:p>
      </dgm:t>
    </dgm:pt>
    <dgm:pt modelId="{5B0EF2D4-DD50-44C3-936D-26A6657D2480}">
      <dgm:prSet/>
      <dgm:spPr/>
      <dgm:t>
        <a:bodyPr/>
        <a:lstStyle/>
        <a:p>
          <a:r>
            <a:rPr lang="zh-TW" altLang="en-US" dirty="0"/>
            <a:t>受試者會被指示於離入口處約</a:t>
          </a:r>
          <a:r>
            <a:rPr lang="en-US" altLang="zh-TW" dirty="0"/>
            <a:t>13.7</a:t>
          </a:r>
          <a:r>
            <a:rPr lang="zh-TW" altLang="en-US" dirty="0"/>
            <a:t>公里的第二出口離開高速公路</a:t>
          </a:r>
        </a:p>
      </dgm:t>
    </dgm:pt>
    <dgm:pt modelId="{C97C0921-D49A-4D06-9D93-1E619E08E692}" type="parTrans" cxnId="{76BEE812-D47E-43F3-B47E-F5BE0C755016}">
      <dgm:prSet/>
      <dgm:spPr/>
      <dgm:t>
        <a:bodyPr/>
        <a:lstStyle/>
        <a:p>
          <a:endParaRPr lang="zh-TW" altLang="en-US"/>
        </a:p>
      </dgm:t>
    </dgm:pt>
    <dgm:pt modelId="{DD9A6862-60D5-433F-9018-3D5567F6AAA2}" type="sibTrans" cxnId="{76BEE812-D47E-43F3-B47E-F5BE0C755016}">
      <dgm:prSet/>
      <dgm:spPr/>
      <dgm:t>
        <a:bodyPr/>
        <a:lstStyle/>
        <a:p>
          <a:endParaRPr lang="zh-TW" altLang="en-US"/>
        </a:p>
      </dgm:t>
    </dgm:pt>
    <dgm:pt modelId="{FD3295D7-38E9-41A1-9A2C-3C4A7F47CC81}">
      <dgm:prSet/>
      <dgm:spPr/>
      <dgm:t>
        <a:bodyPr/>
        <a:lstStyle/>
        <a:p>
          <a:r>
            <a:rPr lang="zh-TW" altLang="en-US" dirty="0"/>
            <a:t>接著從原路反方向回程</a:t>
          </a:r>
        </a:p>
      </dgm:t>
    </dgm:pt>
    <dgm:pt modelId="{D682BAC2-303A-4932-87CF-425D28FFCBDD}" type="parTrans" cxnId="{BD6FCF3D-3170-48AC-B9A3-0ACA7BA7B7C3}">
      <dgm:prSet/>
      <dgm:spPr/>
      <dgm:t>
        <a:bodyPr/>
        <a:lstStyle/>
        <a:p>
          <a:endParaRPr lang="zh-TW" altLang="en-US"/>
        </a:p>
      </dgm:t>
    </dgm:pt>
    <dgm:pt modelId="{C08E7F8F-467F-47B8-810E-2B2A2BB56849}" type="sibTrans" cxnId="{BD6FCF3D-3170-48AC-B9A3-0ACA7BA7B7C3}">
      <dgm:prSet/>
      <dgm:spPr/>
      <dgm:t>
        <a:bodyPr/>
        <a:lstStyle/>
        <a:p>
          <a:endParaRPr lang="zh-TW" altLang="en-US"/>
        </a:p>
      </dgm:t>
    </dgm:pt>
    <dgm:pt modelId="{6F727F77-B7A4-41F1-B38A-D643CD2CBE86}" type="pres">
      <dgm:prSet presAssocID="{2D8C182E-14BF-4E82-B481-EA9200138275}" presName="outerComposite" presStyleCnt="0">
        <dgm:presLayoutVars>
          <dgm:chMax val="5"/>
          <dgm:dir/>
          <dgm:resizeHandles val="exact"/>
        </dgm:presLayoutVars>
      </dgm:prSet>
      <dgm:spPr/>
    </dgm:pt>
    <dgm:pt modelId="{EC57CAD7-D9CC-45FC-B4F6-2E07ED389F7E}" type="pres">
      <dgm:prSet presAssocID="{2D8C182E-14BF-4E82-B481-EA9200138275}" presName="dummyMaxCanvas" presStyleCnt="0">
        <dgm:presLayoutVars/>
      </dgm:prSet>
      <dgm:spPr/>
    </dgm:pt>
    <dgm:pt modelId="{3C0FC112-C535-401E-A4D2-D12D9057EB22}" type="pres">
      <dgm:prSet presAssocID="{2D8C182E-14BF-4E82-B481-EA9200138275}" presName="FiveNodes_1" presStyleLbl="node1" presStyleIdx="0" presStyleCnt="5">
        <dgm:presLayoutVars>
          <dgm:bulletEnabled val="1"/>
        </dgm:presLayoutVars>
      </dgm:prSet>
      <dgm:spPr/>
    </dgm:pt>
    <dgm:pt modelId="{31EA3066-2D1A-46B6-AB71-82C1188B39CD}" type="pres">
      <dgm:prSet presAssocID="{2D8C182E-14BF-4E82-B481-EA9200138275}" presName="FiveNodes_2" presStyleLbl="node1" presStyleIdx="1" presStyleCnt="5">
        <dgm:presLayoutVars>
          <dgm:bulletEnabled val="1"/>
        </dgm:presLayoutVars>
      </dgm:prSet>
      <dgm:spPr/>
    </dgm:pt>
    <dgm:pt modelId="{91479CE3-FE08-4C5F-B064-A9E2182EBC5B}" type="pres">
      <dgm:prSet presAssocID="{2D8C182E-14BF-4E82-B481-EA9200138275}" presName="FiveNodes_3" presStyleLbl="node1" presStyleIdx="2" presStyleCnt="5">
        <dgm:presLayoutVars>
          <dgm:bulletEnabled val="1"/>
        </dgm:presLayoutVars>
      </dgm:prSet>
      <dgm:spPr/>
    </dgm:pt>
    <dgm:pt modelId="{49A2F429-F222-4194-A429-F646550789DB}" type="pres">
      <dgm:prSet presAssocID="{2D8C182E-14BF-4E82-B481-EA9200138275}" presName="FiveNodes_4" presStyleLbl="node1" presStyleIdx="3" presStyleCnt="5">
        <dgm:presLayoutVars>
          <dgm:bulletEnabled val="1"/>
        </dgm:presLayoutVars>
      </dgm:prSet>
      <dgm:spPr/>
    </dgm:pt>
    <dgm:pt modelId="{B1912715-53E3-4E2E-866B-02F377A90AE2}" type="pres">
      <dgm:prSet presAssocID="{2D8C182E-14BF-4E82-B481-EA9200138275}" presName="FiveNodes_5" presStyleLbl="node1" presStyleIdx="4" presStyleCnt="5">
        <dgm:presLayoutVars>
          <dgm:bulletEnabled val="1"/>
        </dgm:presLayoutVars>
      </dgm:prSet>
      <dgm:spPr/>
    </dgm:pt>
    <dgm:pt modelId="{C26D5CBE-EFF9-4609-9C9F-FB3E897E8DBC}" type="pres">
      <dgm:prSet presAssocID="{2D8C182E-14BF-4E82-B481-EA9200138275}" presName="FiveConn_1-2" presStyleLbl="fgAccFollowNode1" presStyleIdx="0" presStyleCnt="4">
        <dgm:presLayoutVars>
          <dgm:bulletEnabled val="1"/>
        </dgm:presLayoutVars>
      </dgm:prSet>
      <dgm:spPr/>
    </dgm:pt>
    <dgm:pt modelId="{1B7D76E9-0A1A-4E65-94F7-BFACB584F505}" type="pres">
      <dgm:prSet presAssocID="{2D8C182E-14BF-4E82-B481-EA9200138275}" presName="FiveConn_2-3" presStyleLbl="fgAccFollowNode1" presStyleIdx="1" presStyleCnt="4">
        <dgm:presLayoutVars>
          <dgm:bulletEnabled val="1"/>
        </dgm:presLayoutVars>
      </dgm:prSet>
      <dgm:spPr/>
    </dgm:pt>
    <dgm:pt modelId="{FA2EFF28-3129-4EC0-9C42-D0023F1010B0}" type="pres">
      <dgm:prSet presAssocID="{2D8C182E-14BF-4E82-B481-EA9200138275}" presName="FiveConn_3-4" presStyleLbl="fgAccFollowNode1" presStyleIdx="2" presStyleCnt="4">
        <dgm:presLayoutVars>
          <dgm:bulletEnabled val="1"/>
        </dgm:presLayoutVars>
      </dgm:prSet>
      <dgm:spPr/>
    </dgm:pt>
    <dgm:pt modelId="{C3C616CC-3085-41AA-A1C3-60D69BC46B5D}" type="pres">
      <dgm:prSet presAssocID="{2D8C182E-14BF-4E82-B481-EA9200138275}" presName="FiveConn_4-5" presStyleLbl="fgAccFollowNode1" presStyleIdx="3" presStyleCnt="4">
        <dgm:presLayoutVars>
          <dgm:bulletEnabled val="1"/>
        </dgm:presLayoutVars>
      </dgm:prSet>
      <dgm:spPr/>
    </dgm:pt>
    <dgm:pt modelId="{1C6712E3-AD8D-43F7-9DE0-32BBF12E43F6}" type="pres">
      <dgm:prSet presAssocID="{2D8C182E-14BF-4E82-B481-EA9200138275}" presName="FiveNodes_1_text" presStyleLbl="node1" presStyleIdx="4" presStyleCnt="5">
        <dgm:presLayoutVars>
          <dgm:bulletEnabled val="1"/>
        </dgm:presLayoutVars>
      </dgm:prSet>
      <dgm:spPr/>
    </dgm:pt>
    <dgm:pt modelId="{CF6AE353-464E-4305-9C8C-8DA71E86902B}" type="pres">
      <dgm:prSet presAssocID="{2D8C182E-14BF-4E82-B481-EA9200138275}" presName="FiveNodes_2_text" presStyleLbl="node1" presStyleIdx="4" presStyleCnt="5">
        <dgm:presLayoutVars>
          <dgm:bulletEnabled val="1"/>
        </dgm:presLayoutVars>
      </dgm:prSet>
      <dgm:spPr/>
    </dgm:pt>
    <dgm:pt modelId="{88FE4F07-2794-4BD1-B3C3-935F45E077FB}" type="pres">
      <dgm:prSet presAssocID="{2D8C182E-14BF-4E82-B481-EA9200138275}" presName="FiveNodes_3_text" presStyleLbl="node1" presStyleIdx="4" presStyleCnt="5">
        <dgm:presLayoutVars>
          <dgm:bulletEnabled val="1"/>
        </dgm:presLayoutVars>
      </dgm:prSet>
      <dgm:spPr/>
    </dgm:pt>
    <dgm:pt modelId="{99E7A11A-F6D0-49FA-946F-83E61E0691E3}" type="pres">
      <dgm:prSet presAssocID="{2D8C182E-14BF-4E82-B481-EA9200138275}" presName="FiveNodes_4_text" presStyleLbl="node1" presStyleIdx="4" presStyleCnt="5">
        <dgm:presLayoutVars>
          <dgm:bulletEnabled val="1"/>
        </dgm:presLayoutVars>
      </dgm:prSet>
      <dgm:spPr/>
    </dgm:pt>
    <dgm:pt modelId="{2346B24D-B0D9-4A32-80CC-19FEA94D96FA}" type="pres">
      <dgm:prSet presAssocID="{2D8C182E-14BF-4E82-B481-EA9200138275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0FCD5603-F183-4265-B2B9-97892CC2A64C}" type="presOf" srcId="{DD9A6862-60D5-433F-9018-3D5567F6AAA2}" destId="{C3C616CC-3085-41AA-A1C3-60D69BC46B5D}" srcOrd="0" destOrd="0" presId="urn:microsoft.com/office/officeart/2005/8/layout/vProcess5"/>
    <dgm:cxn modelId="{6A054205-F8AD-4086-BE7A-E64164142AA0}" type="presOf" srcId="{048B162D-403E-415A-A8AA-570EA25CFA87}" destId="{FA2EFF28-3129-4EC0-9C42-D0023F1010B0}" srcOrd="0" destOrd="0" presId="urn:microsoft.com/office/officeart/2005/8/layout/vProcess5"/>
    <dgm:cxn modelId="{5349EC06-F47C-4D37-B4E0-38643AF33861}" type="presOf" srcId="{7416CE1D-FD05-4D67-AA34-77E393F066A1}" destId="{91479CE3-FE08-4C5F-B064-A9E2182EBC5B}" srcOrd="0" destOrd="0" presId="urn:microsoft.com/office/officeart/2005/8/layout/vProcess5"/>
    <dgm:cxn modelId="{76BEE812-D47E-43F3-B47E-F5BE0C755016}" srcId="{2D8C182E-14BF-4E82-B481-EA9200138275}" destId="{5B0EF2D4-DD50-44C3-936D-26A6657D2480}" srcOrd="3" destOrd="0" parTransId="{C97C0921-D49A-4D06-9D93-1E619E08E692}" sibTransId="{DD9A6862-60D5-433F-9018-3D5567F6AAA2}"/>
    <dgm:cxn modelId="{8A188A13-4185-4720-B84A-BBA7120D43F4}" type="presOf" srcId="{2586665D-0136-4DEB-A27A-61DB2A9D39F8}" destId="{3C0FC112-C535-401E-A4D2-D12D9057EB22}" srcOrd="0" destOrd="0" presId="urn:microsoft.com/office/officeart/2005/8/layout/vProcess5"/>
    <dgm:cxn modelId="{6E25B919-872C-473F-80CE-7EAEEC7D7F9C}" type="presOf" srcId="{5B0EF2D4-DD50-44C3-936D-26A6657D2480}" destId="{99E7A11A-F6D0-49FA-946F-83E61E0691E3}" srcOrd="1" destOrd="0" presId="urn:microsoft.com/office/officeart/2005/8/layout/vProcess5"/>
    <dgm:cxn modelId="{803A9A24-9D65-41DF-8708-A975F07F21AB}" srcId="{2D8C182E-14BF-4E82-B481-EA9200138275}" destId="{2586665D-0136-4DEB-A27A-61DB2A9D39F8}" srcOrd="0" destOrd="0" parTransId="{C29706F8-E0F7-4172-AAC4-7D3AE3560BD6}" sibTransId="{F67096E9-FD24-4F45-BCFA-3D655F31EAC3}"/>
    <dgm:cxn modelId="{801B9936-ED47-40CE-9F3C-B8A2157AFC46}" type="presOf" srcId="{2D8C182E-14BF-4E82-B481-EA9200138275}" destId="{6F727F77-B7A4-41F1-B38A-D643CD2CBE86}" srcOrd="0" destOrd="0" presId="urn:microsoft.com/office/officeart/2005/8/layout/vProcess5"/>
    <dgm:cxn modelId="{F311183A-C5FD-4071-B134-B08CDA520A70}" type="presOf" srcId="{7C05EFB5-2C30-43D3-B868-B802DA81DCD5}" destId="{1B7D76E9-0A1A-4E65-94F7-BFACB584F505}" srcOrd="0" destOrd="0" presId="urn:microsoft.com/office/officeart/2005/8/layout/vProcess5"/>
    <dgm:cxn modelId="{BD6FCF3D-3170-48AC-B9A3-0ACA7BA7B7C3}" srcId="{2D8C182E-14BF-4E82-B481-EA9200138275}" destId="{FD3295D7-38E9-41A1-9A2C-3C4A7F47CC81}" srcOrd="4" destOrd="0" parTransId="{D682BAC2-303A-4932-87CF-425D28FFCBDD}" sibTransId="{C08E7F8F-467F-47B8-810E-2B2A2BB56849}"/>
    <dgm:cxn modelId="{1F087E60-42CB-45E7-9321-E21F214FD843}" type="presOf" srcId="{8B1ADB5F-17F6-40C1-BB48-1ACDA197129F}" destId="{31EA3066-2D1A-46B6-AB71-82C1188B39CD}" srcOrd="0" destOrd="0" presId="urn:microsoft.com/office/officeart/2005/8/layout/vProcess5"/>
    <dgm:cxn modelId="{B922ED58-915F-4AE1-9DDF-247FC1CDBC5E}" type="presOf" srcId="{FD3295D7-38E9-41A1-9A2C-3C4A7F47CC81}" destId="{2346B24D-B0D9-4A32-80CC-19FEA94D96FA}" srcOrd="1" destOrd="0" presId="urn:microsoft.com/office/officeart/2005/8/layout/vProcess5"/>
    <dgm:cxn modelId="{43313786-F40E-4477-8285-8618F08F1753}" type="presOf" srcId="{F67096E9-FD24-4F45-BCFA-3D655F31EAC3}" destId="{C26D5CBE-EFF9-4609-9C9F-FB3E897E8DBC}" srcOrd="0" destOrd="0" presId="urn:microsoft.com/office/officeart/2005/8/layout/vProcess5"/>
    <dgm:cxn modelId="{E079048D-4434-4B11-A920-50D8FC43C450}" type="presOf" srcId="{8B1ADB5F-17F6-40C1-BB48-1ACDA197129F}" destId="{CF6AE353-464E-4305-9C8C-8DA71E86902B}" srcOrd="1" destOrd="0" presId="urn:microsoft.com/office/officeart/2005/8/layout/vProcess5"/>
    <dgm:cxn modelId="{EFACEB8D-2CF6-4A5E-85D9-5CC294B045EF}" srcId="{2D8C182E-14BF-4E82-B481-EA9200138275}" destId="{8B1ADB5F-17F6-40C1-BB48-1ACDA197129F}" srcOrd="1" destOrd="0" parTransId="{8EEDF377-46F2-4205-806C-205E5C729777}" sibTransId="{7C05EFB5-2C30-43D3-B868-B802DA81DCD5}"/>
    <dgm:cxn modelId="{196EC797-11F9-420D-8067-72C5CC7779BC}" srcId="{2D8C182E-14BF-4E82-B481-EA9200138275}" destId="{7416CE1D-FD05-4D67-AA34-77E393F066A1}" srcOrd="2" destOrd="0" parTransId="{EA7B7ABA-F10B-4B4D-AF81-0D7EDFE8F542}" sibTransId="{048B162D-403E-415A-A8AA-570EA25CFA87}"/>
    <dgm:cxn modelId="{E4202CA1-9D4D-4C06-A38A-81FAE86A443A}" type="presOf" srcId="{5B0EF2D4-DD50-44C3-936D-26A6657D2480}" destId="{49A2F429-F222-4194-A429-F646550789DB}" srcOrd="0" destOrd="0" presId="urn:microsoft.com/office/officeart/2005/8/layout/vProcess5"/>
    <dgm:cxn modelId="{1A17FEA1-C48C-4F1C-9E69-7ABBC3DC9354}" type="presOf" srcId="{7416CE1D-FD05-4D67-AA34-77E393F066A1}" destId="{88FE4F07-2794-4BD1-B3C3-935F45E077FB}" srcOrd="1" destOrd="0" presId="urn:microsoft.com/office/officeart/2005/8/layout/vProcess5"/>
    <dgm:cxn modelId="{FEC161BD-F557-4611-9AD4-1F0AB8CCED36}" type="presOf" srcId="{FD3295D7-38E9-41A1-9A2C-3C4A7F47CC81}" destId="{B1912715-53E3-4E2E-866B-02F377A90AE2}" srcOrd="0" destOrd="0" presId="urn:microsoft.com/office/officeart/2005/8/layout/vProcess5"/>
    <dgm:cxn modelId="{8F0EA6F5-CC25-484B-932D-23D86A66396B}" type="presOf" srcId="{2586665D-0136-4DEB-A27A-61DB2A9D39F8}" destId="{1C6712E3-AD8D-43F7-9DE0-32BBF12E43F6}" srcOrd="1" destOrd="0" presId="urn:microsoft.com/office/officeart/2005/8/layout/vProcess5"/>
    <dgm:cxn modelId="{50579CA2-ADF4-4845-8357-2E5BFC433141}" type="presParOf" srcId="{6F727F77-B7A4-41F1-B38A-D643CD2CBE86}" destId="{EC57CAD7-D9CC-45FC-B4F6-2E07ED389F7E}" srcOrd="0" destOrd="0" presId="urn:microsoft.com/office/officeart/2005/8/layout/vProcess5"/>
    <dgm:cxn modelId="{7962A739-E9E6-4DFD-B902-BF107A386E98}" type="presParOf" srcId="{6F727F77-B7A4-41F1-B38A-D643CD2CBE86}" destId="{3C0FC112-C535-401E-A4D2-D12D9057EB22}" srcOrd="1" destOrd="0" presId="urn:microsoft.com/office/officeart/2005/8/layout/vProcess5"/>
    <dgm:cxn modelId="{BC96F013-A3C1-487E-8122-6B8FCA232745}" type="presParOf" srcId="{6F727F77-B7A4-41F1-B38A-D643CD2CBE86}" destId="{31EA3066-2D1A-46B6-AB71-82C1188B39CD}" srcOrd="2" destOrd="0" presId="urn:microsoft.com/office/officeart/2005/8/layout/vProcess5"/>
    <dgm:cxn modelId="{E9FC7976-7EF2-42F5-8451-77D73FF1EFE6}" type="presParOf" srcId="{6F727F77-B7A4-41F1-B38A-D643CD2CBE86}" destId="{91479CE3-FE08-4C5F-B064-A9E2182EBC5B}" srcOrd="3" destOrd="0" presId="urn:microsoft.com/office/officeart/2005/8/layout/vProcess5"/>
    <dgm:cxn modelId="{2B3854DA-856A-4861-9D4D-474108D5C829}" type="presParOf" srcId="{6F727F77-B7A4-41F1-B38A-D643CD2CBE86}" destId="{49A2F429-F222-4194-A429-F646550789DB}" srcOrd="4" destOrd="0" presId="urn:microsoft.com/office/officeart/2005/8/layout/vProcess5"/>
    <dgm:cxn modelId="{2B15A9AF-A9F5-430B-8388-CC5B3DD6934E}" type="presParOf" srcId="{6F727F77-B7A4-41F1-B38A-D643CD2CBE86}" destId="{B1912715-53E3-4E2E-866B-02F377A90AE2}" srcOrd="5" destOrd="0" presId="urn:microsoft.com/office/officeart/2005/8/layout/vProcess5"/>
    <dgm:cxn modelId="{1DCB31D1-E978-4800-A84D-07FCA83964E6}" type="presParOf" srcId="{6F727F77-B7A4-41F1-B38A-D643CD2CBE86}" destId="{C26D5CBE-EFF9-4609-9C9F-FB3E897E8DBC}" srcOrd="6" destOrd="0" presId="urn:microsoft.com/office/officeart/2005/8/layout/vProcess5"/>
    <dgm:cxn modelId="{A26899EC-97D4-4F0F-8F96-6DE8383E92F6}" type="presParOf" srcId="{6F727F77-B7A4-41F1-B38A-D643CD2CBE86}" destId="{1B7D76E9-0A1A-4E65-94F7-BFACB584F505}" srcOrd="7" destOrd="0" presId="urn:microsoft.com/office/officeart/2005/8/layout/vProcess5"/>
    <dgm:cxn modelId="{3BEE83C7-D47D-4F8E-ABCE-5CCA20E6631E}" type="presParOf" srcId="{6F727F77-B7A4-41F1-B38A-D643CD2CBE86}" destId="{FA2EFF28-3129-4EC0-9C42-D0023F1010B0}" srcOrd="8" destOrd="0" presId="urn:microsoft.com/office/officeart/2005/8/layout/vProcess5"/>
    <dgm:cxn modelId="{CED44EF8-A444-4A6B-B467-359AFCDEFA76}" type="presParOf" srcId="{6F727F77-B7A4-41F1-B38A-D643CD2CBE86}" destId="{C3C616CC-3085-41AA-A1C3-60D69BC46B5D}" srcOrd="9" destOrd="0" presId="urn:microsoft.com/office/officeart/2005/8/layout/vProcess5"/>
    <dgm:cxn modelId="{644132AD-B9D8-4603-8B52-9425C07A4BA5}" type="presParOf" srcId="{6F727F77-B7A4-41F1-B38A-D643CD2CBE86}" destId="{1C6712E3-AD8D-43F7-9DE0-32BBF12E43F6}" srcOrd="10" destOrd="0" presId="urn:microsoft.com/office/officeart/2005/8/layout/vProcess5"/>
    <dgm:cxn modelId="{9C469B94-E3FB-4D26-9CEE-231972C1C16F}" type="presParOf" srcId="{6F727F77-B7A4-41F1-B38A-D643CD2CBE86}" destId="{CF6AE353-464E-4305-9C8C-8DA71E86902B}" srcOrd="11" destOrd="0" presId="urn:microsoft.com/office/officeart/2005/8/layout/vProcess5"/>
    <dgm:cxn modelId="{867D059B-0C87-435B-8409-151CDCBCD35D}" type="presParOf" srcId="{6F727F77-B7A4-41F1-B38A-D643CD2CBE86}" destId="{88FE4F07-2794-4BD1-B3C3-935F45E077FB}" srcOrd="12" destOrd="0" presId="urn:microsoft.com/office/officeart/2005/8/layout/vProcess5"/>
    <dgm:cxn modelId="{0FA0B07D-D0FF-4F0A-A4BC-47F941165264}" type="presParOf" srcId="{6F727F77-B7A4-41F1-B38A-D643CD2CBE86}" destId="{99E7A11A-F6D0-49FA-946F-83E61E0691E3}" srcOrd="13" destOrd="0" presId="urn:microsoft.com/office/officeart/2005/8/layout/vProcess5"/>
    <dgm:cxn modelId="{E6E24591-6227-47FF-83F2-EFCC3351D037}" type="presParOf" srcId="{6F727F77-B7A4-41F1-B38A-D643CD2CBE86}" destId="{2346B24D-B0D9-4A32-80CC-19FEA94D96FA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93CEB1-C322-430E-863D-294E6457A654}">
      <dsp:nvSpPr>
        <dsp:cNvPr id="0" name=""/>
        <dsp:cNvSpPr/>
      </dsp:nvSpPr>
      <dsp:spPr>
        <a:xfrm>
          <a:off x="0" y="0"/>
          <a:ext cx="7117135" cy="102186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200" kern="1200" dirty="0"/>
            <a:t>受試者簽署同意書、進入</a:t>
          </a:r>
          <a:r>
            <a:rPr lang="en-US" altLang="en-US" sz="2200" kern="1200" dirty="0"/>
            <a:t>Renault </a:t>
          </a:r>
          <a:r>
            <a:rPr lang="en-US" altLang="en-US" sz="2200" kern="1200" dirty="0" err="1"/>
            <a:t>Megane</a:t>
          </a:r>
          <a:r>
            <a:rPr lang="en-US" altLang="en-US" sz="2200" kern="1200" dirty="0"/>
            <a:t> </a:t>
          </a:r>
          <a:r>
            <a:rPr lang="zh-TW" altLang="en-US" sz="2200" kern="1200" dirty="0"/>
            <a:t>坐下</a:t>
          </a:r>
        </a:p>
      </dsp:txBody>
      <dsp:txXfrm>
        <a:off x="29929" y="29929"/>
        <a:ext cx="5928113" cy="962009"/>
      </dsp:txXfrm>
    </dsp:sp>
    <dsp:sp modelId="{621C8001-6453-4D2D-BC58-B941623D80B7}">
      <dsp:nvSpPr>
        <dsp:cNvPr id="0" name=""/>
        <dsp:cNvSpPr/>
      </dsp:nvSpPr>
      <dsp:spPr>
        <a:xfrm>
          <a:off x="596060" y="1207661"/>
          <a:ext cx="7117135" cy="102186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200" kern="1200" dirty="0"/>
            <a:t>研究員坐在後座給予指示、監控及操作電話</a:t>
          </a:r>
        </a:p>
      </dsp:txBody>
      <dsp:txXfrm>
        <a:off x="625989" y="1237590"/>
        <a:ext cx="5797003" cy="962009"/>
      </dsp:txXfrm>
    </dsp:sp>
    <dsp:sp modelId="{AC4E65E7-386D-4B42-9821-A1F4265393DF}">
      <dsp:nvSpPr>
        <dsp:cNvPr id="0" name=""/>
        <dsp:cNvSpPr/>
      </dsp:nvSpPr>
      <dsp:spPr>
        <a:xfrm>
          <a:off x="1183223" y="2415323"/>
          <a:ext cx="7117135" cy="102186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200" kern="1200" dirty="0"/>
            <a:t>告知受試者注意事項並戴上眼動儀進行校正</a:t>
          </a:r>
        </a:p>
      </dsp:txBody>
      <dsp:txXfrm>
        <a:off x="1213152" y="2445252"/>
        <a:ext cx="5805899" cy="962009"/>
      </dsp:txXfrm>
    </dsp:sp>
    <dsp:sp modelId="{DF1EFBDF-C4CD-496A-99F4-66E56482573E}">
      <dsp:nvSpPr>
        <dsp:cNvPr id="0" name=""/>
        <dsp:cNvSpPr/>
      </dsp:nvSpPr>
      <dsp:spPr>
        <a:xfrm>
          <a:off x="1779283" y="3622984"/>
          <a:ext cx="7117135" cy="102186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200" kern="1200" dirty="0"/>
            <a:t>開始前，駕駛一段路，先熟悉車輛</a:t>
          </a:r>
        </a:p>
      </dsp:txBody>
      <dsp:txXfrm>
        <a:off x="1809212" y="3652913"/>
        <a:ext cx="5797003" cy="962009"/>
      </dsp:txXfrm>
    </dsp:sp>
    <dsp:sp modelId="{C5372F97-8B65-410F-B10E-E8AD300E9EAC}">
      <dsp:nvSpPr>
        <dsp:cNvPr id="0" name=""/>
        <dsp:cNvSpPr/>
      </dsp:nvSpPr>
      <dsp:spPr>
        <a:xfrm>
          <a:off x="6452921" y="782657"/>
          <a:ext cx="664213" cy="664213"/>
        </a:xfrm>
        <a:prstGeom prst="downArrow">
          <a:avLst>
            <a:gd name="adj1" fmla="val 55000"/>
            <a:gd name="adj2" fmla="val 45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3100" kern="1200"/>
        </a:p>
      </dsp:txBody>
      <dsp:txXfrm>
        <a:off x="6602369" y="782657"/>
        <a:ext cx="365317" cy="499820"/>
      </dsp:txXfrm>
    </dsp:sp>
    <dsp:sp modelId="{541F882D-B35E-431F-BD06-0836EE9BCC6D}">
      <dsp:nvSpPr>
        <dsp:cNvPr id="0" name=""/>
        <dsp:cNvSpPr/>
      </dsp:nvSpPr>
      <dsp:spPr>
        <a:xfrm>
          <a:off x="7048981" y="1990319"/>
          <a:ext cx="664213" cy="664213"/>
        </a:xfrm>
        <a:prstGeom prst="downArrow">
          <a:avLst>
            <a:gd name="adj1" fmla="val 55000"/>
            <a:gd name="adj2" fmla="val 45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3100" kern="1200"/>
        </a:p>
      </dsp:txBody>
      <dsp:txXfrm>
        <a:off x="7198429" y="1990319"/>
        <a:ext cx="365317" cy="499820"/>
      </dsp:txXfrm>
    </dsp:sp>
    <dsp:sp modelId="{0EF1D7AE-B512-482E-83DC-EF8F01D75199}">
      <dsp:nvSpPr>
        <dsp:cNvPr id="0" name=""/>
        <dsp:cNvSpPr/>
      </dsp:nvSpPr>
      <dsp:spPr>
        <a:xfrm>
          <a:off x="7636145" y="3197980"/>
          <a:ext cx="664213" cy="664213"/>
        </a:xfrm>
        <a:prstGeom prst="downArrow">
          <a:avLst>
            <a:gd name="adj1" fmla="val 55000"/>
            <a:gd name="adj2" fmla="val 45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3100" kern="1200"/>
        </a:p>
      </dsp:txBody>
      <dsp:txXfrm>
        <a:off x="7785593" y="3197980"/>
        <a:ext cx="365317" cy="4998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0FC112-C535-401E-A4D2-D12D9057EB22}">
      <dsp:nvSpPr>
        <dsp:cNvPr id="0" name=""/>
        <dsp:cNvSpPr/>
      </dsp:nvSpPr>
      <dsp:spPr>
        <a:xfrm>
          <a:off x="0" y="0"/>
          <a:ext cx="6938887" cy="109875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100" kern="1200" dirty="0"/>
            <a:t>試著行駛</a:t>
          </a:r>
          <a:r>
            <a:rPr lang="en-US" altLang="zh-TW" sz="2100" kern="1200" dirty="0"/>
            <a:t>3.4</a:t>
          </a:r>
          <a:r>
            <a:rPr lang="zh-TW" altLang="en-US" sz="2100" kern="1200" dirty="0"/>
            <a:t>公里，並停在高速公路入口處</a:t>
          </a:r>
        </a:p>
      </dsp:txBody>
      <dsp:txXfrm>
        <a:off x="32181" y="32181"/>
        <a:ext cx="5624692" cy="1034392"/>
      </dsp:txXfrm>
    </dsp:sp>
    <dsp:sp modelId="{31EA3066-2D1A-46B6-AB71-82C1188B39CD}">
      <dsp:nvSpPr>
        <dsp:cNvPr id="0" name=""/>
        <dsp:cNvSpPr/>
      </dsp:nvSpPr>
      <dsp:spPr>
        <a:xfrm>
          <a:off x="518163" y="1251358"/>
          <a:ext cx="6938887" cy="109875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100" kern="1200" dirty="0"/>
            <a:t>問受試者是否想要繼續試駕，或開始進行實驗</a:t>
          </a:r>
        </a:p>
      </dsp:txBody>
      <dsp:txXfrm>
        <a:off x="550344" y="1283539"/>
        <a:ext cx="5642171" cy="1034392"/>
      </dsp:txXfrm>
    </dsp:sp>
    <dsp:sp modelId="{91479CE3-FE08-4C5F-B064-A9E2182EBC5B}">
      <dsp:nvSpPr>
        <dsp:cNvPr id="0" name=""/>
        <dsp:cNvSpPr/>
      </dsp:nvSpPr>
      <dsp:spPr>
        <a:xfrm>
          <a:off x="1036327" y="2502717"/>
          <a:ext cx="6938887" cy="109875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100" kern="1200" dirty="0"/>
            <a:t>實驗開始，進入高速公路</a:t>
          </a:r>
        </a:p>
      </dsp:txBody>
      <dsp:txXfrm>
        <a:off x="1068508" y="2534898"/>
        <a:ext cx="5642171" cy="1034392"/>
      </dsp:txXfrm>
    </dsp:sp>
    <dsp:sp modelId="{49A2F429-F222-4194-A429-F646550789DB}">
      <dsp:nvSpPr>
        <dsp:cNvPr id="0" name=""/>
        <dsp:cNvSpPr/>
      </dsp:nvSpPr>
      <dsp:spPr>
        <a:xfrm>
          <a:off x="1554490" y="3754076"/>
          <a:ext cx="6938887" cy="109875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100" kern="1200" dirty="0"/>
            <a:t>受試者會被指示於離入口處約</a:t>
          </a:r>
          <a:r>
            <a:rPr lang="en-US" altLang="zh-TW" sz="2100" kern="1200" dirty="0"/>
            <a:t>13.7</a:t>
          </a:r>
          <a:r>
            <a:rPr lang="zh-TW" altLang="en-US" sz="2100" kern="1200" dirty="0"/>
            <a:t>公里的第二出口離開高速公路</a:t>
          </a:r>
        </a:p>
      </dsp:txBody>
      <dsp:txXfrm>
        <a:off x="1586671" y="3786257"/>
        <a:ext cx="5642171" cy="1034392"/>
      </dsp:txXfrm>
    </dsp:sp>
    <dsp:sp modelId="{B1912715-53E3-4E2E-866B-02F377A90AE2}">
      <dsp:nvSpPr>
        <dsp:cNvPr id="0" name=""/>
        <dsp:cNvSpPr/>
      </dsp:nvSpPr>
      <dsp:spPr>
        <a:xfrm>
          <a:off x="2072654" y="5005435"/>
          <a:ext cx="6938887" cy="109875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100" kern="1200" dirty="0"/>
            <a:t>接著從原路反方向回程</a:t>
          </a:r>
        </a:p>
      </dsp:txBody>
      <dsp:txXfrm>
        <a:off x="2104835" y="5037616"/>
        <a:ext cx="5642171" cy="1034392"/>
      </dsp:txXfrm>
    </dsp:sp>
    <dsp:sp modelId="{C26D5CBE-EFF9-4609-9C9F-FB3E897E8DBC}">
      <dsp:nvSpPr>
        <dsp:cNvPr id="0" name=""/>
        <dsp:cNvSpPr/>
      </dsp:nvSpPr>
      <dsp:spPr>
        <a:xfrm>
          <a:off x="6224697" y="802700"/>
          <a:ext cx="714190" cy="714190"/>
        </a:xfrm>
        <a:prstGeom prst="downArrow">
          <a:avLst>
            <a:gd name="adj1" fmla="val 55000"/>
            <a:gd name="adj2" fmla="val 45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3400" kern="1200"/>
        </a:p>
      </dsp:txBody>
      <dsp:txXfrm>
        <a:off x="6385390" y="802700"/>
        <a:ext cx="392804" cy="537428"/>
      </dsp:txXfrm>
    </dsp:sp>
    <dsp:sp modelId="{1B7D76E9-0A1A-4E65-94F7-BFACB584F505}">
      <dsp:nvSpPr>
        <dsp:cNvPr id="0" name=""/>
        <dsp:cNvSpPr/>
      </dsp:nvSpPr>
      <dsp:spPr>
        <a:xfrm>
          <a:off x="6742860" y="2054059"/>
          <a:ext cx="714190" cy="714190"/>
        </a:xfrm>
        <a:prstGeom prst="downArrow">
          <a:avLst>
            <a:gd name="adj1" fmla="val 55000"/>
            <a:gd name="adj2" fmla="val 45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3400" kern="1200"/>
        </a:p>
      </dsp:txBody>
      <dsp:txXfrm>
        <a:off x="6903553" y="2054059"/>
        <a:ext cx="392804" cy="537428"/>
      </dsp:txXfrm>
    </dsp:sp>
    <dsp:sp modelId="{FA2EFF28-3129-4EC0-9C42-D0023F1010B0}">
      <dsp:nvSpPr>
        <dsp:cNvPr id="0" name=""/>
        <dsp:cNvSpPr/>
      </dsp:nvSpPr>
      <dsp:spPr>
        <a:xfrm>
          <a:off x="7261024" y="3287106"/>
          <a:ext cx="714190" cy="714190"/>
        </a:xfrm>
        <a:prstGeom prst="downArrow">
          <a:avLst>
            <a:gd name="adj1" fmla="val 55000"/>
            <a:gd name="adj2" fmla="val 45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3400" kern="1200"/>
        </a:p>
      </dsp:txBody>
      <dsp:txXfrm>
        <a:off x="7421717" y="3287106"/>
        <a:ext cx="392804" cy="537428"/>
      </dsp:txXfrm>
    </dsp:sp>
    <dsp:sp modelId="{C3C616CC-3085-41AA-A1C3-60D69BC46B5D}">
      <dsp:nvSpPr>
        <dsp:cNvPr id="0" name=""/>
        <dsp:cNvSpPr/>
      </dsp:nvSpPr>
      <dsp:spPr>
        <a:xfrm>
          <a:off x="7779188" y="4550673"/>
          <a:ext cx="714190" cy="714190"/>
        </a:xfrm>
        <a:prstGeom prst="downArrow">
          <a:avLst>
            <a:gd name="adj1" fmla="val 55000"/>
            <a:gd name="adj2" fmla="val 45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3400" kern="1200"/>
        </a:p>
      </dsp:txBody>
      <dsp:txXfrm>
        <a:off x="7939881" y="4550673"/>
        <a:ext cx="392804" cy="5374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049525-8889-494E-B62D-4C8D8FFAADAB}" type="datetimeFigureOut">
              <a:rPr lang="zh-TW" altLang="en-US" smtClean="0"/>
              <a:t>2019/10/8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85E65-3238-47CD-9E8D-3B1746274D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0090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眼鏡配有一個可捕捉環境的視野攝像機（每秒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30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張圖像，每張圖像的分辨率為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960×720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像素；視野：水平軸為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60°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，垂直軸為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46°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）和兩個眼睛攝像機（每隻眼睛一隻）。眼睛攝像機通過瞳孔中心的角膜反射（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PCCR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）記錄眼睛的視線方向（精度：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0.5°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；採樣率：每隻眼睛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60 Hz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；視場：水平軸為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80°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，水平軸為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60°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垂直軸）。</a:t>
            </a:r>
            <a:endParaRPr lang="en-US" altLang="zh-TW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隨車電腦診斷系統簡稱為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OBD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On-Board Diagnostic System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）。</a:t>
            </a:r>
            <a:endParaRPr lang="en-US" altLang="zh-TW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dirty="0">
                <a:latin typeface="+mn-ea"/>
              </a:rPr>
              <a:t>Geotab G07 2G</a:t>
            </a:r>
            <a:r>
              <a:rPr lang="zh-TW" altLang="en-US" sz="1200" dirty="0">
                <a:latin typeface="+mn-ea"/>
              </a:rPr>
              <a:t> 車輛追蹤</a:t>
            </a:r>
            <a:endParaRPr lang="en-US" altLang="en-US" sz="1200" dirty="0">
              <a:latin typeface="+mn-ea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385E65-3238-47CD-9E8D-3B1746274D3E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61482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385E65-3238-47CD-9E8D-3B1746274D3E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93761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簽完同意書</a:t>
            </a:r>
            <a:r>
              <a:rPr lang="en-US" altLang="zh-TW" dirty="0">
                <a:sym typeface="Wingdings" panose="05000000000000000000" pitchFamily="2" charset="2"/>
              </a:rPr>
              <a:t></a:t>
            </a:r>
            <a:r>
              <a:rPr lang="zh-TW" altLang="en-US" dirty="0">
                <a:sym typeface="Wingdings" panose="05000000000000000000" pitchFamily="2" charset="2"/>
              </a:rPr>
              <a:t>上車</a:t>
            </a:r>
            <a:r>
              <a:rPr lang="en-US" altLang="zh-TW" dirty="0">
                <a:sym typeface="Wingdings" panose="05000000000000000000" pitchFamily="2" charset="2"/>
              </a:rPr>
              <a:t>(</a:t>
            </a:r>
            <a:r>
              <a:rPr lang="zh-TW" altLang="en-US" dirty="0">
                <a:sym typeface="Wingdings" panose="05000000000000000000" pitchFamily="2" charset="2"/>
              </a:rPr>
              <a:t>雷諾</a:t>
            </a:r>
            <a:r>
              <a:rPr lang="en-US" altLang="zh-TW" dirty="0">
                <a:sym typeface="Wingdings" panose="05000000000000000000" pitchFamily="2" charset="2"/>
              </a:rPr>
              <a:t>)</a:t>
            </a:r>
            <a:r>
              <a:rPr lang="zh-TW" altLang="en-US" dirty="0">
                <a:sym typeface="Wingdings" panose="05000000000000000000" pitchFamily="2" charset="2"/>
              </a:rPr>
              <a:t>研究員在後面校正、監控眼動儀及操控電話，評估安全性</a:t>
            </a:r>
            <a:endParaRPr lang="en-US" altLang="zh-TW" dirty="0">
              <a:sym typeface="Wingdings" panose="05000000000000000000" pitchFamily="2" charset="2"/>
            </a:endParaRPr>
          </a:p>
          <a:p>
            <a:r>
              <a:rPr lang="zh-TW" altLang="en-US" dirty="0">
                <a:sym typeface="Wingdings" panose="05000000000000000000" pitchFamily="2" charset="2"/>
              </a:rPr>
              <a:t>告知受試者，當他們開車時，眼球運動會通過眼動儀記錄下來，並且要遵守法規，以及駕駛中會收到一次免提電話，即開始戴上眼動儀還有進行校正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385E65-3238-47CD-9E8D-3B1746274D3E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85594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試駕</a:t>
            </a:r>
            <a:r>
              <a:rPr lang="en-US" altLang="zh-TW" dirty="0"/>
              <a:t>3.4</a:t>
            </a:r>
            <a:r>
              <a:rPr lang="zh-TW" altLang="en-US" dirty="0"/>
              <a:t>公里，停在</a:t>
            </a:r>
            <a:r>
              <a:rPr lang="en-US" altLang="zh-TW" dirty="0"/>
              <a:t>(E17</a:t>
            </a:r>
            <a:r>
              <a:rPr lang="zh-TW" altLang="en-US" dirty="0"/>
              <a:t>西南方向的</a:t>
            </a:r>
            <a:r>
              <a:rPr lang="en-US" altLang="zh-TW" dirty="0"/>
              <a:t>8</a:t>
            </a:r>
            <a:r>
              <a:rPr lang="zh-TW" altLang="en-US" dirty="0"/>
              <a:t>號公路入口處</a:t>
            </a:r>
            <a:r>
              <a:rPr lang="en-US" altLang="zh-TW" dirty="0"/>
              <a:t>)</a:t>
            </a:r>
            <a:r>
              <a:rPr lang="en-US" altLang="zh-TW" dirty="0">
                <a:sym typeface="Wingdings" panose="05000000000000000000" pitchFamily="2" charset="2"/>
              </a:rPr>
              <a:t></a:t>
            </a:r>
            <a:r>
              <a:rPr lang="zh-TW" altLang="en-US" dirty="0"/>
              <a:t>詢問後沒有受試者要求繼續試駕</a:t>
            </a:r>
            <a:r>
              <a:rPr lang="en-US" altLang="zh-TW" dirty="0">
                <a:sym typeface="Wingdings" panose="05000000000000000000" pitchFamily="2" charset="2"/>
              </a:rPr>
              <a:t></a:t>
            </a:r>
            <a:r>
              <a:rPr lang="zh-TW" altLang="en-US" dirty="0"/>
              <a:t>實驗開始</a:t>
            </a:r>
            <a:r>
              <a:rPr lang="en-US" altLang="zh-TW" dirty="0">
                <a:sym typeface="Wingdings" panose="05000000000000000000" pitchFamily="2" charset="2"/>
              </a:rPr>
              <a:t></a:t>
            </a:r>
            <a:r>
              <a:rPr lang="zh-TW" altLang="en-US" dirty="0">
                <a:sym typeface="Wingdings" panose="05000000000000000000" pitchFamily="2" charset="2"/>
              </a:rPr>
              <a:t>離入口</a:t>
            </a:r>
            <a:r>
              <a:rPr lang="en-US" altLang="zh-TW" dirty="0">
                <a:sym typeface="Wingdings" panose="05000000000000000000" pitchFamily="2" charset="2"/>
              </a:rPr>
              <a:t>13.7</a:t>
            </a:r>
            <a:r>
              <a:rPr lang="zh-TW" altLang="en-US" dirty="0">
                <a:sym typeface="Wingdings" panose="05000000000000000000" pitchFamily="2" charset="2"/>
              </a:rPr>
              <a:t>公里遠的第二個出口</a:t>
            </a:r>
            <a:r>
              <a:rPr lang="en-US" altLang="zh-TW" dirty="0">
                <a:sym typeface="Wingdings" panose="05000000000000000000" pitchFamily="2" charset="2"/>
              </a:rPr>
              <a:t>(6</a:t>
            </a:r>
            <a:r>
              <a:rPr lang="zh-TW" altLang="en-US" dirty="0">
                <a:sym typeface="Wingdings" panose="05000000000000000000" pitchFamily="2" charset="2"/>
              </a:rPr>
              <a:t>號出口</a:t>
            </a:r>
            <a:r>
              <a:rPr lang="en-US" altLang="zh-TW" dirty="0">
                <a:sym typeface="Wingdings" panose="05000000000000000000" pitchFamily="2" charset="2"/>
              </a:rPr>
              <a:t>)</a:t>
            </a:r>
            <a:r>
              <a:rPr lang="zh-TW" altLang="en-US" dirty="0">
                <a:sym typeface="Wingdings" panose="05000000000000000000" pitchFamily="2" charset="2"/>
              </a:rPr>
              <a:t>下高速公路</a:t>
            </a:r>
            <a:r>
              <a:rPr lang="en-US" altLang="zh-TW" dirty="0">
                <a:sym typeface="Wingdings" panose="05000000000000000000" pitchFamily="2" charset="2"/>
              </a:rPr>
              <a:t></a:t>
            </a:r>
            <a:r>
              <a:rPr lang="zh-TW" altLang="en-US" dirty="0">
                <a:sym typeface="Wingdings" panose="05000000000000000000" pitchFamily="2" charset="2"/>
              </a:rPr>
              <a:t>在從</a:t>
            </a:r>
            <a:r>
              <a:rPr lang="en-US" altLang="zh-TW" dirty="0"/>
              <a:t>E17</a:t>
            </a:r>
            <a:r>
              <a:rPr lang="zh-TW" altLang="en-US" dirty="0"/>
              <a:t>東北方向行駛回來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385E65-3238-47CD-9E8D-3B1746274D3E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7090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所有受試者會與同一個女人</a:t>
            </a:r>
            <a:r>
              <a:rPr lang="en-US" altLang="zh-TW" dirty="0"/>
              <a:t>(</a:t>
            </a:r>
            <a:r>
              <a:rPr lang="zh-TW" altLang="en-US" dirty="0"/>
              <a:t>他們都不認識的</a:t>
            </a:r>
            <a:r>
              <a:rPr lang="en-US" altLang="zh-TW" dirty="0"/>
              <a:t>)</a:t>
            </a:r>
            <a:r>
              <a:rPr lang="zh-TW" altLang="en-US" dirty="0"/>
              <a:t>交談，為了使話題自然而談論假期等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385E65-3238-47CD-9E8D-3B1746274D3E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20883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dirty="0">
                <a:solidFill>
                  <a:schemeClr val="tx1"/>
                </a:solidFill>
                <a:latin typeface="+mn-ea"/>
              </a:rPr>
              <a:t>多重檢定時，其臨界值被設定為</a:t>
            </a:r>
            <a:r>
              <a:rPr lang="en-US" altLang="zh-TW" sz="1200" dirty="0">
                <a:solidFill>
                  <a:schemeClr val="tx1"/>
                </a:solidFill>
                <a:latin typeface="+mn-ea"/>
              </a:rPr>
              <a:t>p&lt;0.05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385E65-3238-47CD-9E8D-3B1746274D3E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50200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備忘稿版面配置區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zh-TW" altLang="en-US" sz="1200" b="0" i="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是如果有太極端的眼動值 可以因為那個分組的方式 可以不用把太極端的數據全部去除掉</a:t>
                </a:r>
                <a:endParaRPr lang="en-US" altLang="zh-TW" sz="1200" b="0" i="0" kern="1200" dirty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r>
                  <a:rPr lang="zh-TW" altLang="en-US" sz="1200" b="0" i="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基於色散的算法計算固色，其中最小時間</a:t>
                </a:r>
                <a:r>
                  <a:rPr lang="en-US" altLang="zh-TW" sz="1200" b="0" i="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= 80 </a:t>
                </a:r>
                <a:r>
                  <a:rPr lang="en-US" altLang="zh-TW" sz="1200" b="0" i="0" kern="1200" dirty="0" err="1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ms</a:t>
                </a:r>
                <a:r>
                  <a:rPr lang="zh-TW" altLang="en-US" sz="1200" b="0" i="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，色散閾值</a:t>
                </a:r>
                <a:r>
                  <a:rPr lang="en-US" altLang="zh-TW" sz="1200" b="0" i="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= 100</a:t>
                </a:r>
                <a:r>
                  <a:rPr lang="zh-TW" altLang="en-US" sz="1200" b="0" i="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像素。為了將注視分配給不同類型的</a:t>
                </a:r>
                <a:r>
                  <a:rPr lang="en-US" altLang="zh-TW" sz="1200" b="0" i="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AOI</a:t>
                </a:r>
                <a:r>
                  <a:rPr lang="zh-TW" altLang="en-US" sz="1200" b="0" i="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，使用“ </a:t>
                </a:r>
                <a:r>
                  <a:rPr lang="en-US" altLang="zh-TW" sz="1200" b="0" i="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SMI </a:t>
                </a:r>
                <a:r>
                  <a:rPr lang="en-US" altLang="zh-TW" sz="1200" b="0" i="0" kern="1200" dirty="0" err="1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BEGaze</a:t>
                </a:r>
                <a:r>
                  <a:rPr lang="en-US" altLang="zh-TW" sz="1200" b="0" i="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3.2”</a:t>
                </a:r>
                <a:r>
                  <a:rPr lang="zh-TW" altLang="en-US" sz="1200" b="0" i="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軟件將野外和眼睛攝像機拍攝的圖像合併為“疊加”視頻；之後，將它們手動編碼為屬於七個</a:t>
                </a:r>
                <a:r>
                  <a:rPr lang="en-US" altLang="zh-TW" sz="1200" b="0" i="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AOI</a:t>
                </a:r>
                <a:r>
                  <a:rPr lang="zh-TW" altLang="en-US" sz="1200" b="0" i="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之一或不屬於這些區域</a:t>
                </a:r>
                <a:endParaRPr lang="en-US" altLang="zh-TW" sz="1200" dirty="0">
                  <a:solidFill>
                    <a:schemeClr val="tx1"/>
                  </a:solidFill>
                  <a:latin typeface="+mn-ea"/>
                </a:endParaRPr>
              </a:p>
              <a:p>
                <a:r>
                  <a:rPr lang="zh-TW" altLang="en-US" sz="1200" dirty="0">
                    <a:solidFill>
                      <a:schemeClr val="tx1"/>
                    </a:solidFill>
                    <a:latin typeface="+mn-ea"/>
                  </a:rPr>
                  <a:t>解決更多的凝視次數</a:t>
                </a:r>
                <a:r>
                  <a:rPr lang="en-US" altLang="zh-TW" sz="1200" dirty="0">
                    <a:solidFill>
                      <a:schemeClr val="tx1"/>
                    </a:solidFill>
                    <a:latin typeface="+mn-ea"/>
                  </a:rPr>
                  <a:t>=(</a:t>
                </a:r>
                <a14:m>
                  <m:oMath xmlns:m="http://schemas.openxmlformats.org/officeDocument/2006/math">
                    <m:r>
                      <a:rPr lang="zh-TW" altLang="en-US" sz="12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每公里</m:t>
                    </m:r>
                  </m:oMath>
                </a14:m>
                <a:r>
                  <a:rPr lang="zh-TW" altLang="en-US" sz="1200" dirty="0">
                    <a:solidFill>
                      <a:schemeClr val="tx1"/>
                    </a:solidFill>
                    <a:latin typeface="+mn-ea"/>
                  </a:rPr>
                  <a:t>注視次數</a:t>
                </a:r>
                <a:r>
                  <a:rPr lang="en-US" altLang="zh-TW" sz="1200" dirty="0">
                    <a:solidFill>
                      <a:schemeClr val="tx1"/>
                    </a:solidFill>
                    <a:latin typeface="+mn-ea"/>
                  </a:rPr>
                  <a:t>/</a:t>
                </a:r>
                <a:r>
                  <a:rPr lang="zh-TW" altLang="en-US" sz="1200" dirty="0">
                    <a:solidFill>
                      <a:schemeClr val="tx1"/>
                    </a:solidFill>
                    <a:latin typeface="+mn-ea"/>
                  </a:rPr>
                  <a:t>那個公里的經過時間</a:t>
                </a:r>
                <a:r>
                  <a:rPr lang="en-US" altLang="zh-TW" sz="1200" dirty="0">
                    <a:solidFill>
                      <a:schemeClr val="tx1"/>
                    </a:solidFill>
                    <a:latin typeface="+mn-ea"/>
                  </a:rPr>
                  <a:t>)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3" name="備忘稿版面配置區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zh-TW" altLang="en-US" sz="1200" b="0" i="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基於色散的算法計算固色，其中最小時間</a:t>
                </a:r>
                <a:r>
                  <a:rPr lang="en-US" altLang="zh-TW" sz="1200" b="0" i="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= 80 </a:t>
                </a:r>
                <a:r>
                  <a:rPr lang="en-US" altLang="zh-TW" sz="1200" b="0" i="0" kern="1200" dirty="0" err="1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ms</a:t>
                </a:r>
                <a:r>
                  <a:rPr lang="zh-TW" altLang="en-US" sz="1200" b="0" i="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，色散閾值</a:t>
                </a:r>
                <a:r>
                  <a:rPr lang="en-US" altLang="zh-TW" sz="1200" b="0" i="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= 100</a:t>
                </a:r>
                <a:r>
                  <a:rPr lang="zh-TW" altLang="en-US" sz="1200" b="0" i="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像素。為了將注視分配給不同類型的</a:t>
                </a:r>
                <a:r>
                  <a:rPr lang="en-US" altLang="zh-TW" sz="1200" b="0" i="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AOI</a:t>
                </a:r>
                <a:r>
                  <a:rPr lang="zh-TW" altLang="en-US" sz="1200" b="0" i="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，使用“ </a:t>
                </a:r>
                <a:r>
                  <a:rPr lang="en-US" altLang="zh-TW" sz="1200" b="0" i="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SMI </a:t>
                </a:r>
                <a:r>
                  <a:rPr lang="en-US" altLang="zh-TW" sz="1200" b="0" i="0" kern="1200" dirty="0" err="1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BEGaze</a:t>
                </a:r>
                <a:r>
                  <a:rPr lang="en-US" altLang="zh-TW" sz="1200" b="0" i="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3.2”</a:t>
                </a:r>
                <a:r>
                  <a:rPr lang="zh-TW" altLang="en-US" sz="1200" b="0" i="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軟件將野外和眼睛攝像機拍攝的圖像合併為“疊加”視頻；之後，將它們手動編碼為屬於七個</a:t>
                </a:r>
                <a:r>
                  <a:rPr lang="en-US" altLang="zh-TW" sz="1200" b="0" i="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AOI</a:t>
                </a:r>
                <a:r>
                  <a:rPr lang="zh-TW" altLang="en-US" sz="1200" b="0" i="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之一或不屬於這些區域</a:t>
                </a:r>
                <a:endParaRPr lang="en-US" altLang="zh-TW" sz="1200" dirty="0">
                  <a:solidFill>
                    <a:schemeClr val="tx1"/>
                  </a:solidFill>
                  <a:latin typeface="+mn-ea"/>
                </a:endParaRPr>
              </a:p>
              <a:p>
                <a:r>
                  <a:rPr lang="zh-TW" altLang="en-US" sz="1200" dirty="0">
                    <a:solidFill>
                      <a:schemeClr val="tx1"/>
                    </a:solidFill>
                    <a:latin typeface="+mn-ea"/>
                  </a:rPr>
                  <a:t>解決更多的凝視次數</a:t>
                </a:r>
                <a:r>
                  <a:rPr lang="en-US" altLang="zh-TW" sz="1200" dirty="0">
                    <a:solidFill>
                      <a:schemeClr val="tx1"/>
                    </a:solidFill>
                    <a:latin typeface="+mn-ea"/>
                  </a:rPr>
                  <a:t>=(</a:t>
                </a:r>
                <a:r>
                  <a:rPr lang="zh-TW" altLang="en-US" sz="1200" i="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每公里</a:t>
                </a:r>
                <a:r>
                  <a:rPr lang="zh-TW" altLang="en-US" sz="1200" dirty="0">
                    <a:solidFill>
                      <a:schemeClr val="tx1"/>
                    </a:solidFill>
                    <a:latin typeface="+mn-ea"/>
                  </a:rPr>
                  <a:t>注視次數</a:t>
                </a:r>
                <a:r>
                  <a:rPr lang="en-US" altLang="zh-TW" sz="1200" dirty="0">
                    <a:solidFill>
                      <a:schemeClr val="tx1"/>
                    </a:solidFill>
                    <a:latin typeface="+mn-ea"/>
                  </a:rPr>
                  <a:t>/</a:t>
                </a:r>
                <a:r>
                  <a:rPr lang="zh-TW" altLang="en-US" sz="1200" dirty="0">
                    <a:solidFill>
                      <a:schemeClr val="tx1"/>
                    </a:solidFill>
                    <a:latin typeface="+mn-ea"/>
                  </a:rPr>
                  <a:t>那個公里的經過時間</a:t>
                </a:r>
                <a:r>
                  <a:rPr lang="en-US" altLang="zh-TW" sz="1200" dirty="0">
                    <a:solidFill>
                      <a:schemeClr val="tx1"/>
                    </a:solidFill>
                    <a:latin typeface="+mn-ea"/>
                  </a:rPr>
                  <a:t>)</a:t>
                </a:r>
                <a:endParaRPr lang="zh-TW" altLang="en-US" dirty="0"/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385E65-3238-47CD-9E8D-3B1746274D3E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81923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隧道視線</a:t>
            </a:r>
            <a:r>
              <a:rPr lang="en-US" altLang="zh-TW" dirty="0"/>
              <a:t>:</a:t>
            </a:r>
            <a:r>
              <a:rPr lang="zh-TW" altLang="en-US" dirty="0"/>
              <a:t>視線會變成旁邊都是模糊的，只能看清楚前面一點點</a:t>
            </a:r>
            <a:endParaRPr lang="en-US" altLang="zh-TW" dirty="0"/>
          </a:p>
          <a:p>
            <a:r>
              <a:rPr lang="zh-TW" altLang="en-US" dirty="0"/>
              <a:t>在面提駕駛時，會期望有較少的掃視面積，會有較小的密度表面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385E65-3238-47CD-9E8D-3B1746274D3E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90310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免提打電話時對交通相關區域的關注較少</a:t>
            </a:r>
            <a:endParaRPr lang="en-US" altLang="zh-TW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dirty="0">
                <a:effectLst/>
              </a:rPr>
              <a:t>1)</a:t>
            </a:r>
            <a:r>
              <a:rPr lang="zh-TW" altLang="en-US" dirty="0">
                <a:effectLst/>
              </a:rPr>
              <a:t>基於</a:t>
            </a:r>
            <a:r>
              <a:rPr lang="en-US" altLang="zh-TW" dirty="0">
                <a:effectLst/>
              </a:rPr>
              <a:t>Satterthwaite</a:t>
            </a:r>
            <a:r>
              <a:rPr lang="zh-TW" altLang="en-US" dirty="0">
                <a:effectLst/>
              </a:rPr>
              <a:t>方法估算與</a:t>
            </a:r>
            <a:r>
              <a:rPr lang="en-US" altLang="zh-TW" i="1" dirty="0">
                <a:effectLst/>
              </a:rPr>
              <a:t>t</a:t>
            </a:r>
            <a:r>
              <a:rPr lang="zh-TW" altLang="en-US" dirty="0">
                <a:effectLst/>
              </a:rPr>
              <a:t>檢驗相關的自由度。</a:t>
            </a:r>
          </a:p>
          <a:p>
            <a:r>
              <a:rPr lang="en-US" altLang="zh-TW" dirty="0">
                <a:effectLst/>
              </a:rPr>
              <a:t>2)</a:t>
            </a:r>
            <a:r>
              <a:rPr lang="en-US" altLang="zh-TW" i="1" dirty="0">
                <a:effectLst/>
              </a:rPr>
              <a:t>p</a:t>
            </a:r>
            <a:r>
              <a:rPr lang="zh-TW" altLang="en-US" dirty="0">
                <a:effectLst/>
              </a:rPr>
              <a:t> </a:t>
            </a:r>
            <a:r>
              <a:rPr lang="en-US" altLang="zh-TW" dirty="0">
                <a:effectLst/>
              </a:rPr>
              <a:t>-</a:t>
            </a:r>
            <a:r>
              <a:rPr lang="zh-TW" altLang="en-US" dirty="0">
                <a:effectLst/>
              </a:rPr>
              <a:t>值是根據</a:t>
            </a:r>
            <a:r>
              <a:rPr lang="en-US" altLang="zh-TW" dirty="0">
                <a:effectLst/>
              </a:rPr>
              <a:t>FDR</a:t>
            </a:r>
            <a:r>
              <a:rPr lang="zh-TW" altLang="en-US" dirty="0">
                <a:effectLst/>
              </a:rPr>
              <a:t>方法進行多重比較校正。</a:t>
            </a:r>
          </a:p>
          <a:p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385E65-3238-47CD-9E8D-3B1746274D3E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90435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三位參與者的免提打電話和控制行程的二維固定密度插圖。紅色輪廓表示估計的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0.68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％百分位數。右下：代表控制和免提狀態下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0.68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個百分點的平均表面的條形圖。</a:t>
            </a:r>
            <a:endParaRPr lang="en-US" altLang="zh-TW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掃視持續時間變長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Wingdings" panose="05000000000000000000" pitchFamily="2" charset="2"/>
              </a:rPr>
              <a:t>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Wingdings" panose="05000000000000000000" pitchFamily="2" charset="2"/>
              </a:rPr>
              <a:t>掃視範圍變大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Wingdings" panose="05000000000000000000" pitchFamily="2" charset="2"/>
              </a:rPr>
              <a:t>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Wingdings" panose="05000000000000000000" pitchFamily="2" charset="2"/>
              </a:rPr>
              <a:t>視野擴大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Wingdings" panose="05000000000000000000" pitchFamily="2" charset="2"/>
              </a:rPr>
              <a:t>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Wingdings" panose="05000000000000000000" pitchFamily="2" charset="2"/>
              </a:rPr>
              <a:t>沒有視覺隧道理論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385E65-3238-47CD-9E8D-3B1746274D3E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3273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648097F-4682-48EB-AC0F-60667C0256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561475"/>
            <a:ext cx="10993549" cy="2515554"/>
          </a:xfrm>
        </p:spPr>
        <p:txBody>
          <a:bodyPr anchor="ctr">
            <a:noAutofit/>
          </a:bodyPr>
          <a:lstStyle/>
          <a:p>
            <a:pPr>
              <a:lnSpc>
                <a:spcPct val="150000"/>
              </a:lnSpc>
            </a:pPr>
            <a:r>
              <a:rPr lang="en-US" altLang="zh-TW" cap="none" dirty="0">
                <a:solidFill>
                  <a:schemeClr val="tx1"/>
                </a:solidFill>
                <a:latin typeface="+mj-ea"/>
              </a:rPr>
              <a:t>An eye-tracking study on the road examining the effects of handsfree phoning on visual attention</a:t>
            </a:r>
            <a:endParaRPr lang="zh-TW" altLang="en-US" cap="none" dirty="0">
              <a:solidFill>
                <a:schemeClr val="tx1"/>
              </a:solidFill>
              <a:latin typeface="+mj-ea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DEFA8299-D76E-493D-8E25-D63FD86FE1D5}"/>
              </a:ext>
            </a:extLst>
          </p:cNvPr>
          <p:cNvSpPr txBox="1"/>
          <p:nvPr/>
        </p:nvSpPr>
        <p:spPr>
          <a:xfrm>
            <a:off x="581191" y="4096848"/>
            <a:ext cx="1077263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>
                <a:latin typeface="+mn-ea"/>
              </a:rPr>
              <a:t>Charlotte </a:t>
            </a:r>
            <a:r>
              <a:rPr lang="en-US" altLang="zh-TW" sz="2800" dirty="0" err="1">
                <a:latin typeface="+mn-ea"/>
              </a:rPr>
              <a:t>Desmet</a:t>
            </a:r>
            <a:r>
              <a:rPr lang="en-US" altLang="zh-TW" sz="2800" dirty="0">
                <a:latin typeface="+mn-ea"/>
              </a:rPr>
              <a:t> , Kevin </a:t>
            </a:r>
            <a:r>
              <a:rPr lang="en-US" altLang="zh-TW" sz="2800" dirty="0" err="1">
                <a:latin typeface="+mn-ea"/>
              </a:rPr>
              <a:t>Diependaele</a:t>
            </a:r>
            <a:endParaRPr lang="en-US" altLang="zh-TW" sz="2800" dirty="0">
              <a:latin typeface="+mn-ea"/>
            </a:endParaRPr>
          </a:p>
          <a:p>
            <a:endParaRPr lang="en-US" altLang="zh-TW" sz="2800" dirty="0">
              <a:latin typeface="+mn-ea"/>
            </a:endParaRPr>
          </a:p>
          <a:p>
            <a:r>
              <a:rPr lang="en-US" altLang="zh-TW" sz="2800" dirty="0">
                <a:latin typeface="+mj-ea"/>
              </a:rPr>
              <a:t>Transportation Research Part F </a:t>
            </a:r>
            <a:r>
              <a:rPr lang="en-US" altLang="zh-TW" sz="2800" dirty="0"/>
              <a:t>60 (2019) 549–559</a:t>
            </a:r>
            <a:endParaRPr lang="zh-TW" altLang="en-US" sz="28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678633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41F862-EFF9-4F6F-AFDB-B9F255426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altLang="zh-TW" sz="3600" cap="none" dirty="0">
                <a:solidFill>
                  <a:schemeClr val="tx1"/>
                </a:solidFill>
              </a:rPr>
              <a:t>Fixation Frequencies &amp; Fixation Duration</a:t>
            </a:r>
            <a:endParaRPr lang="zh-TW" altLang="en-US" sz="3600" cap="none" dirty="0">
              <a:solidFill>
                <a:schemeClr val="tx1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55A775D-D396-4F47-AE0B-F516A5DAF1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2400" dirty="0">
                <a:latin typeface="+mn-ea"/>
              </a:rPr>
              <a:t>在</a:t>
            </a:r>
            <a:r>
              <a:rPr lang="en-US" altLang="zh-TW" sz="2400" dirty="0">
                <a:latin typeface="+mn-ea"/>
              </a:rPr>
              <a:t>7</a:t>
            </a:r>
            <a:r>
              <a:rPr lang="zh-TW" altLang="en-US" sz="2400" dirty="0">
                <a:latin typeface="+mn-ea"/>
              </a:rPr>
              <a:t>種</a:t>
            </a:r>
            <a:r>
              <a:rPr lang="en-US" altLang="zh-TW" sz="2400" dirty="0">
                <a:latin typeface="+mn-ea"/>
              </a:rPr>
              <a:t>AOI</a:t>
            </a:r>
            <a:r>
              <a:rPr lang="zh-TW" altLang="en-US" sz="2400" dirty="0">
                <a:latin typeface="+mn-ea"/>
              </a:rPr>
              <a:t>當中有</a:t>
            </a:r>
            <a:r>
              <a:rPr lang="en-US" altLang="zh-TW" sz="2400" dirty="0">
                <a:latin typeface="+mn-ea"/>
              </a:rPr>
              <a:t>3</a:t>
            </a:r>
            <a:r>
              <a:rPr lang="zh-TW" altLang="en-US" sz="2400" dirty="0">
                <a:latin typeface="+mn-ea"/>
              </a:rPr>
              <a:t>種在邊使用免提邊駕車時，每公里注視次數有有顯著差異，分別為路標、其他機動車輛、儀錶板，明顯比控制組較少。</a:t>
            </a:r>
            <a:endParaRPr lang="en-US" altLang="zh-TW" sz="2400" dirty="0">
              <a:latin typeface="+mn-ea"/>
            </a:endParaRPr>
          </a:p>
        </p:txBody>
      </p:sp>
      <p:pic>
        <p:nvPicPr>
          <p:cNvPr id="10" name="圖片 9" descr="一張含有 文字, 螢幕擷取畫面 的圖片&#10;&#10;描述是以高可信度產生">
            <a:extLst>
              <a:ext uri="{FF2B5EF4-FFF2-40B4-BE49-F238E27FC236}">
                <a16:creationId xmlns:a16="http://schemas.microsoft.com/office/drawing/2014/main" id="{3A9CA3C3-38C3-40F8-8EC2-1B4F5A8176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632561"/>
            <a:ext cx="12192000" cy="3225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5637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41F862-EFF9-4F6F-AFDB-B9F255426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altLang="zh-TW" sz="3600" cap="none" dirty="0">
                <a:solidFill>
                  <a:schemeClr val="tx1"/>
                </a:solidFill>
                <a:latin typeface="+mj-ea"/>
              </a:rPr>
              <a:t>Visual</a:t>
            </a:r>
            <a:r>
              <a:rPr lang="zh-TW" altLang="en-US" sz="3600" cap="none" dirty="0">
                <a:solidFill>
                  <a:schemeClr val="tx1"/>
                </a:solidFill>
                <a:latin typeface="+mj-ea"/>
              </a:rPr>
              <a:t> </a:t>
            </a:r>
            <a:r>
              <a:rPr lang="en-US" altLang="zh-TW" sz="3600" cap="none" dirty="0">
                <a:solidFill>
                  <a:schemeClr val="tx1"/>
                </a:solidFill>
                <a:latin typeface="+mj-ea"/>
              </a:rPr>
              <a:t>Scan</a:t>
            </a:r>
            <a:r>
              <a:rPr lang="zh-TW" altLang="en-US" sz="3600" cap="none" dirty="0">
                <a:solidFill>
                  <a:schemeClr val="tx1"/>
                </a:solidFill>
                <a:latin typeface="+mj-ea"/>
              </a:rPr>
              <a:t> </a:t>
            </a:r>
            <a:r>
              <a:rPr lang="en-US" altLang="zh-TW" sz="3600" cap="none" dirty="0">
                <a:solidFill>
                  <a:schemeClr val="tx1"/>
                </a:solidFill>
                <a:latin typeface="+mj-ea"/>
              </a:rPr>
              <a:t>Pattern</a:t>
            </a:r>
            <a:endParaRPr lang="zh-TW" altLang="en-US" sz="3600" cap="none" dirty="0">
              <a:solidFill>
                <a:schemeClr val="tx1"/>
              </a:solidFill>
              <a:latin typeface="+mj-ea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55A775D-D396-4F47-AE0B-F516A5DAF1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3947495" cy="3975348"/>
          </a:xfrm>
        </p:spPr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2400" dirty="0">
                <a:latin typeface="+mn-ea"/>
              </a:rPr>
              <a:t>邊使用免提邊駕車時的掃視的時間比無使用免提</a:t>
            </a:r>
            <a:r>
              <a:rPr lang="en-US" altLang="zh-TW" sz="2400" dirty="0">
                <a:latin typeface="+mn-ea"/>
              </a:rPr>
              <a:t>(</a:t>
            </a:r>
            <a:r>
              <a:rPr lang="zh-TW" altLang="en-US" sz="2400" dirty="0">
                <a:latin typeface="+mn-ea"/>
              </a:rPr>
              <a:t>控制組</a:t>
            </a:r>
            <a:r>
              <a:rPr lang="en-US" altLang="zh-TW" sz="2400" dirty="0">
                <a:latin typeface="+mn-ea"/>
              </a:rPr>
              <a:t>)</a:t>
            </a:r>
            <a:r>
              <a:rPr lang="zh-TW" altLang="en-US" sz="2400" dirty="0">
                <a:latin typeface="+mn-ea"/>
              </a:rPr>
              <a:t>還長，有較長的掃視長度。</a:t>
            </a:r>
            <a:endParaRPr lang="en-US" altLang="zh-TW" sz="2400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TW" altLang="en-US" sz="2400" dirty="0">
                <a:latin typeface="+mn-ea"/>
              </a:rPr>
              <a:t>同樣狀況下，控制組的二維密度明顯較小。</a:t>
            </a:r>
            <a:endParaRPr lang="en-US" altLang="zh-TW" sz="2400" dirty="0">
              <a:latin typeface="+mn-ea"/>
            </a:endParaRPr>
          </a:p>
        </p:txBody>
      </p:sp>
      <p:pic>
        <p:nvPicPr>
          <p:cNvPr id="6" name="圖片 5" descr="一張含有 文字, 地圖 的圖片&#10;&#10;描述是以非常高的可信度產生">
            <a:extLst>
              <a:ext uri="{FF2B5EF4-FFF2-40B4-BE49-F238E27FC236}">
                <a16:creationId xmlns:a16="http://schemas.microsoft.com/office/drawing/2014/main" id="{CB78B5C3-E8B1-41F0-A90F-A9504567C5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8688" y="2180496"/>
            <a:ext cx="7082119" cy="4478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0388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41F862-EFF9-4F6F-AFDB-B9F255426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altLang="zh-TW" sz="3600" cap="none" dirty="0">
                <a:solidFill>
                  <a:schemeClr val="tx1"/>
                </a:solidFill>
              </a:rPr>
              <a:t>Discussion &amp; Conclusion</a:t>
            </a:r>
            <a:endParaRPr lang="zh-TW" altLang="en-US" sz="3600" cap="none" dirty="0">
              <a:solidFill>
                <a:schemeClr val="tx1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55A775D-D396-4F47-AE0B-F516A5DAF1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493020"/>
          </a:xfrm>
        </p:spPr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2400" dirty="0">
                <a:solidFill>
                  <a:schemeClr val="tx1"/>
                </a:solidFill>
              </a:rPr>
              <a:t>免提駕車時掃視持續時間變長</a:t>
            </a:r>
            <a:r>
              <a:rPr lang="en-US" altLang="zh-TW" sz="2400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r>
              <a:rPr lang="zh-TW" altLang="en-US" sz="2400" dirty="0">
                <a:solidFill>
                  <a:schemeClr val="tx1"/>
                </a:solidFill>
                <a:sym typeface="Wingdings" panose="05000000000000000000" pitchFamily="2" charset="2"/>
              </a:rPr>
              <a:t>掃視範圍變大</a:t>
            </a:r>
            <a:r>
              <a:rPr lang="en-US" altLang="zh-TW" sz="2400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r>
              <a:rPr lang="zh-TW" altLang="en-US" sz="2400" dirty="0">
                <a:solidFill>
                  <a:schemeClr val="tx1"/>
                </a:solidFill>
                <a:sym typeface="Wingdings" panose="05000000000000000000" pitchFamily="2" charset="2"/>
              </a:rPr>
              <a:t>視野擴大</a:t>
            </a:r>
            <a:r>
              <a:rPr lang="en-US" altLang="zh-TW" sz="2400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r>
              <a:rPr lang="zh-TW" altLang="en-US" sz="2400" dirty="0">
                <a:solidFill>
                  <a:schemeClr val="tx1"/>
                </a:solidFill>
                <a:sym typeface="Wingdings" panose="05000000000000000000" pitchFamily="2" charset="2"/>
              </a:rPr>
              <a:t>沒有視覺隧道理論。</a:t>
            </a:r>
            <a:endParaRPr lang="en-US" altLang="zh-TW" sz="24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</a:pPr>
            <a:r>
              <a:rPr lang="zh-TW" altLang="en-US" sz="2400" dirty="0">
                <a:latin typeface="+mn-ea"/>
              </a:rPr>
              <a:t>電話交談需要的認知需求較小</a:t>
            </a:r>
            <a:r>
              <a:rPr lang="zh-TW" altLang="en-US" sz="2400" dirty="0">
                <a:latin typeface="+mn-ea"/>
                <a:sym typeface="Wingdings" panose="05000000000000000000" pitchFamily="2" charset="2"/>
              </a:rPr>
              <a:t>。</a:t>
            </a:r>
            <a:endParaRPr lang="en-US" altLang="zh-TW" sz="2400" dirty="0">
              <a:latin typeface="+mn-ea"/>
              <a:sym typeface="Wingdings" panose="05000000000000000000" pitchFamily="2" charset="2"/>
            </a:endParaRPr>
          </a:p>
          <a:p>
            <a:r>
              <a:rPr lang="en-US" altLang="zh-TW" sz="2400" dirty="0" err="1">
                <a:latin typeface="+mn-ea"/>
              </a:rPr>
              <a:t>Recarte</a:t>
            </a:r>
            <a:r>
              <a:rPr lang="en-US" altLang="zh-TW" sz="2400" dirty="0">
                <a:latin typeface="+mn-ea"/>
              </a:rPr>
              <a:t> and Nunes(2000)</a:t>
            </a:r>
            <a:r>
              <a:rPr lang="zh-TW" altLang="en-US" sz="2400" dirty="0">
                <a:latin typeface="+mn-ea"/>
                <a:sym typeface="Wingdings" panose="05000000000000000000" pitchFamily="2" charset="2"/>
              </a:rPr>
              <a:t>研究表示，視覺範圍縮小取決於注意力分散的任務類型，例如</a:t>
            </a:r>
            <a:r>
              <a:rPr lang="en-US" altLang="zh-TW" sz="2400" dirty="0">
                <a:latin typeface="+mn-ea"/>
                <a:ea typeface="微軟正黑體" panose="020B0604030504040204" pitchFamily="34" charset="-120"/>
                <a:sym typeface="Wingdings" panose="05000000000000000000" pitchFamily="2" charset="2"/>
              </a:rPr>
              <a:t>：</a:t>
            </a:r>
            <a:r>
              <a:rPr lang="zh-TW" altLang="en-US" sz="2400" dirty="0">
                <a:latin typeface="+mn-ea"/>
                <a:sym typeface="Wingdings" panose="05000000000000000000" pitchFamily="2" charset="2"/>
              </a:rPr>
              <a:t>執行圖像空間任務比執行口頭任務相比，效果更加明顯。</a:t>
            </a:r>
            <a:endParaRPr lang="en-US" altLang="zh-TW" sz="2400" dirty="0">
              <a:latin typeface="+mn-ea"/>
              <a:sym typeface="Wingdings" panose="05000000000000000000" pitchFamily="2" charset="2"/>
            </a:endParaRPr>
          </a:p>
          <a:p>
            <a:r>
              <a:rPr lang="zh-TW" altLang="en-US" sz="2400" dirty="0">
                <a:latin typeface="+mn-ea"/>
                <a:sym typeface="Wingdings" panose="05000000000000000000" pitchFamily="2" charset="2"/>
              </a:rPr>
              <a:t>實驗中使用的頭戴式裝置無法區分頭部、眼睛運動</a:t>
            </a:r>
            <a:r>
              <a:rPr lang="en-US" altLang="zh-TW" sz="2400" dirty="0">
                <a:latin typeface="+mn-ea"/>
                <a:sym typeface="Wingdings" panose="05000000000000000000" pitchFamily="2" charset="2"/>
              </a:rPr>
              <a:t></a:t>
            </a:r>
            <a:r>
              <a:rPr lang="zh-TW" altLang="en-US" sz="2400" dirty="0">
                <a:latin typeface="+mn-ea"/>
                <a:sym typeface="Wingdings" panose="05000000000000000000" pitchFamily="2" charset="2"/>
              </a:rPr>
              <a:t>無法分析潛在差異是</a:t>
            </a:r>
            <a:endParaRPr lang="en-US" altLang="zh-TW" sz="2400" dirty="0">
              <a:latin typeface="+mn-ea"/>
              <a:sym typeface="Wingdings" panose="05000000000000000000" pitchFamily="2" charset="2"/>
            </a:endParaRPr>
          </a:p>
          <a:p>
            <a:r>
              <a:rPr lang="zh-TW" altLang="en-US" sz="2400" dirty="0">
                <a:solidFill>
                  <a:schemeClr val="tx1"/>
                </a:solidFill>
              </a:rPr>
              <a:t>假設忽略駕駛者在行駛時頭部的運動，則在進行邊免提邊進行駕駛時，出現在跟交通有關的區域注視次數較少。</a:t>
            </a:r>
            <a:endParaRPr lang="en-US" altLang="zh-TW" sz="2400" dirty="0">
              <a:latin typeface="+mn-ea"/>
            </a:endParaRPr>
          </a:p>
          <a:p>
            <a:endParaRPr lang="en-US" altLang="zh-TW" sz="2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05443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41F862-EFF9-4F6F-AFDB-B9F255426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altLang="zh-TW" sz="3600" cap="none" dirty="0">
                <a:solidFill>
                  <a:schemeClr val="tx1"/>
                </a:solidFill>
              </a:rPr>
              <a:t>Participants</a:t>
            </a:r>
            <a:endParaRPr lang="zh-TW" altLang="en-US" sz="3600" cap="none" dirty="0">
              <a:solidFill>
                <a:schemeClr val="tx1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55A775D-D396-4F47-AE0B-F516A5DAF1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lnSpc>
                <a:spcPct val="150000"/>
              </a:lnSpc>
              <a:buClr>
                <a:schemeClr val="accent2">
                  <a:lumMod val="50000"/>
                </a:schemeClr>
              </a:buClr>
            </a:pPr>
            <a:r>
              <a:rPr lang="en-US" altLang="zh-TW" sz="2400" dirty="0">
                <a:latin typeface="+mn-ea"/>
              </a:rPr>
              <a:t>30</a:t>
            </a:r>
            <a:r>
              <a:rPr lang="zh-TW" altLang="en-US" sz="2400" dirty="0">
                <a:latin typeface="+mn-ea"/>
              </a:rPr>
              <a:t>位</a:t>
            </a:r>
            <a:r>
              <a:rPr lang="en-US" altLang="zh-TW" sz="2400" dirty="0">
                <a:latin typeface="+mn-ea"/>
              </a:rPr>
              <a:t>(15</a:t>
            </a:r>
            <a:r>
              <a:rPr lang="zh-TW" altLang="en-US" sz="2400" dirty="0">
                <a:latin typeface="+mn-ea"/>
              </a:rPr>
              <a:t>男，</a:t>
            </a:r>
            <a:r>
              <a:rPr lang="en-US" altLang="zh-TW" sz="2400" dirty="0">
                <a:latin typeface="+mn-ea"/>
              </a:rPr>
              <a:t>15</a:t>
            </a:r>
            <a:r>
              <a:rPr lang="zh-TW" altLang="en-US" sz="2400" dirty="0">
                <a:latin typeface="+mn-ea"/>
              </a:rPr>
              <a:t>女</a:t>
            </a:r>
            <a:r>
              <a:rPr lang="en-US" altLang="zh-TW" sz="2400" dirty="0">
                <a:latin typeface="+mn-ea"/>
              </a:rPr>
              <a:t>)</a:t>
            </a:r>
            <a:r>
              <a:rPr lang="zh-TW" altLang="en-US" sz="2400" dirty="0">
                <a:latin typeface="+mn-ea"/>
              </a:rPr>
              <a:t>，</a:t>
            </a:r>
            <a:r>
              <a:rPr lang="en-US" altLang="zh-TW" sz="2400" dirty="0">
                <a:latin typeface="+mn-ea"/>
              </a:rPr>
              <a:t>20~68</a:t>
            </a:r>
            <a:r>
              <a:rPr lang="zh-TW" altLang="en-US" sz="2400" dirty="0">
                <a:latin typeface="+mn-ea"/>
              </a:rPr>
              <a:t>歲</a:t>
            </a:r>
            <a:r>
              <a:rPr lang="en-US" altLang="zh-TW" sz="2400" dirty="0">
                <a:latin typeface="+mn-ea"/>
              </a:rPr>
              <a:t>(</a:t>
            </a:r>
            <a:r>
              <a:rPr lang="zh-TW" altLang="en-US" sz="2400" dirty="0">
                <a:latin typeface="+mn-ea"/>
              </a:rPr>
              <a:t>平均</a:t>
            </a:r>
            <a:r>
              <a:rPr lang="en-US" altLang="zh-TW" sz="2400" dirty="0">
                <a:latin typeface="+mn-ea"/>
              </a:rPr>
              <a:t>=33</a:t>
            </a:r>
            <a:r>
              <a:rPr lang="zh-TW" altLang="en-US" sz="2400" dirty="0">
                <a:latin typeface="+mn-ea"/>
              </a:rPr>
              <a:t>歲</a:t>
            </a:r>
            <a:r>
              <a:rPr lang="en-US" altLang="zh-TW" sz="2400" dirty="0">
                <a:latin typeface="+mn-ea"/>
              </a:rPr>
              <a:t>)</a:t>
            </a:r>
          </a:p>
          <a:p>
            <a:pPr>
              <a:lnSpc>
                <a:spcPct val="150000"/>
              </a:lnSpc>
              <a:buClr>
                <a:schemeClr val="accent2">
                  <a:lumMod val="50000"/>
                </a:schemeClr>
              </a:buClr>
            </a:pPr>
            <a:r>
              <a:rPr lang="zh-TW" altLang="en-US" sz="2400" dirty="0">
                <a:latin typeface="+mn-ea"/>
              </a:rPr>
              <a:t>持有駕照時間：</a:t>
            </a:r>
            <a:r>
              <a:rPr lang="en-US" altLang="zh-TW" sz="2400" dirty="0">
                <a:latin typeface="+mn-ea"/>
              </a:rPr>
              <a:t>0.5~40</a:t>
            </a:r>
            <a:r>
              <a:rPr lang="zh-TW" altLang="en-US" sz="2400" dirty="0">
                <a:latin typeface="+mn-ea"/>
              </a:rPr>
              <a:t>年</a:t>
            </a:r>
            <a:r>
              <a:rPr lang="en-US" altLang="zh-TW" sz="2400" dirty="0">
                <a:latin typeface="+mn-ea"/>
              </a:rPr>
              <a:t>(</a:t>
            </a:r>
            <a:r>
              <a:rPr lang="zh-TW" altLang="en-US" sz="2400" dirty="0">
                <a:latin typeface="+mn-ea"/>
              </a:rPr>
              <a:t>平均</a:t>
            </a:r>
            <a:r>
              <a:rPr lang="en-US" altLang="zh-TW" sz="2400" dirty="0">
                <a:latin typeface="+mn-ea"/>
              </a:rPr>
              <a:t>=14</a:t>
            </a:r>
            <a:r>
              <a:rPr lang="zh-TW" altLang="en-US" sz="2400" dirty="0">
                <a:latin typeface="+mn-ea"/>
              </a:rPr>
              <a:t>年</a:t>
            </a:r>
            <a:r>
              <a:rPr lang="en-US" altLang="zh-TW" sz="2400" dirty="0">
                <a:latin typeface="+mn-ea"/>
              </a:rPr>
              <a:t>)</a:t>
            </a:r>
          </a:p>
          <a:p>
            <a:pPr>
              <a:lnSpc>
                <a:spcPct val="150000"/>
              </a:lnSpc>
              <a:buClr>
                <a:schemeClr val="accent2">
                  <a:lumMod val="50000"/>
                </a:schemeClr>
              </a:buClr>
            </a:pPr>
            <a:r>
              <a:rPr lang="zh-TW" altLang="en-US" sz="2400" dirty="0">
                <a:latin typeface="+mn-ea"/>
              </a:rPr>
              <a:t>詢問受試者是否有使用免提通話的經驗，只有有經驗的人才能參加此實驗。</a:t>
            </a:r>
            <a:endParaRPr lang="en-US" altLang="zh-TW" sz="2400" dirty="0">
              <a:latin typeface="+mn-ea"/>
            </a:endParaRPr>
          </a:p>
          <a:p>
            <a:pPr>
              <a:buClr>
                <a:schemeClr val="accent2">
                  <a:lumMod val="50000"/>
                </a:schemeClr>
              </a:buClr>
            </a:pPr>
            <a:endParaRPr lang="en-US" altLang="zh-TW" sz="2400" dirty="0">
              <a:latin typeface="+mn-ea"/>
            </a:endParaRPr>
          </a:p>
          <a:p>
            <a:endParaRPr lang="en-US" altLang="zh-TW" sz="2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877368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41F862-EFF9-4F6F-AFDB-B9F255426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altLang="zh-TW" sz="3600" cap="none" dirty="0">
                <a:solidFill>
                  <a:schemeClr val="tx1"/>
                </a:solidFill>
              </a:rPr>
              <a:t>Materials</a:t>
            </a:r>
            <a:endParaRPr lang="zh-TW" altLang="en-US" sz="3600" cap="none" dirty="0">
              <a:solidFill>
                <a:schemeClr val="tx1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55A775D-D396-4F47-AE0B-F516A5DAF1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buClr>
                <a:schemeClr val="accent2">
                  <a:lumMod val="50000"/>
                </a:schemeClr>
              </a:buClr>
            </a:pPr>
            <a:r>
              <a:rPr lang="zh-TW" altLang="en-US" sz="2400" dirty="0">
                <a:latin typeface="+mn-ea"/>
              </a:rPr>
              <a:t>眼動儀：</a:t>
            </a:r>
            <a:r>
              <a:rPr lang="en-US" altLang="zh-TW" sz="2400" dirty="0">
                <a:latin typeface="+mn-ea"/>
              </a:rPr>
              <a:t>SMI</a:t>
            </a:r>
            <a:r>
              <a:rPr lang="zh-TW" altLang="en-US" sz="2400" dirty="0">
                <a:latin typeface="+mn-ea"/>
              </a:rPr>
              <a:t> </a:t>
            </a:r>
            <a:r>
              <a:rPr lang="en-US" altLang="zh-TW" sz="2400" dirty="0">
                <a:latin typeface="+mn-ea"/>
              </a:rPr>
              <a:t>Eye-tracking Glasses 2.0 (</a:t>
            </a:r>
            <a:r>
              <a:rPr lang="en-US" altLang="zh-TW" sz="2400" dirty="0" err="1">
                <a:latin typeface="+mn-ea"/>
              </a:rPr>
              <a:t>Teltow</a:t>
            </a:r>
            <a:r>
              <a:rPr lang="en-US" altLang="zh-TW" sz="2400" dirty="0">
                <a:latin typeface="+mn-ea"/>
              </a:rPr>
              <a:t>, Germany )</a:t>
            </a:r>
            <a:r>
              <a:rPr lang="zh-TW" altLang="en-US" sz="2400" dirty="0">
                <a:latin typeface="+mn-ea"/>
              </a:rPr>
              <a:t>。</a:t>
            </a:r>
            <a:endParaRPr lang="en-US" altLang="zh-TW" sz="2400" dirty="0">
              <a:latin typeface="+mn-ea"/>
            </a:endParaRPr>
          </a:p>
          <a:p>
            <a:pPr>
              <a:buClr>
                <a:schemeClr val="accent2">
                  <a:lumMod val="50000"/>
                </a:schemeClr>
              </a:buClr>
            </a:pPr>
            <a:r>
              <a:rPr lang="zh-TW" altLang="en-US" sz="2400" dirty="0">
                <a:latin typeface="+mn-ea"/>
              </a:rPr>
              <a:t>駕駛車輛：</a:t>
            </a:r>
            <a:r>
              <a:rPr lang="en-US" altLang="en-US" sz="2400" dirty="0">
                <a:latin typeface="+mn-ea"/>
              </a:rPr>
              <a:t> Renault </a:t>
            </a:r>
            <a:r>
              <a:rPr lang="en-US" altLang="en-US" sz="2400" dirty="0" err="1">
                <a:latin typeface="+mn-ea"/>
              </a:rPr>
              <a:t>Megane</a:t>
            </a:r>
            <a:r>
              <a:rPr lang="en-US" altLang="en-US" sz="2400" dirty="0">
                <a:latin typeface="+mn-ea"/>
              </a:rPr>
              <a:t> Break</a:t>
            </a:r>
            <a:r>
              <a:rPr lang="zh-TW" altLang="en-US" sz="2400" dirty="0">
                <a:latin typeface="+mn-ea"/>
              </a:rPr>
              <a:t>。</a:t>
            </a:r>
            <a:endParaRPr lang="en-US" altLang="zh-TW" sz="2400" dirty="0">
              <a:latin typeface="+mn-ea"/>
            </a:endParaRPr>
          </a:p>
          <a:p>
            <a:pPr>
              <a:buClr>
                <a:schemeClr val="accent2">
                  <a:lumMod val="50000"/>
                </a:schemeClr>
              </a:buClr>
            </a:pPr>
            <a:r>
              <a:rPr lang="zh-TW" altLang="en-US" sz="2400" dirty="0">
                <a:latin typeface="+mn-ea"/>
              </a:rPr>
              <a:t>車子配有可連接藍芽設備的音響。</a:t>
            </a:r>
            <a:endParaRPr lang="en-US" altLang="zh-TW" sz="2400" dirty="0">
              <a:latin typeface="+mn-ea"/>
            </a:endParaRPr>
          </a:p>
          <a:p>
            <a:pPr>
              <a:buClr>
                <a:schemeClr val="accent2">
                  <a:lumMod val="50000"/>
                </a:schemeClr>
              </a:buClr>
            </a:pPr>
            <a:r>
              <a:rPr lang="zh-TW" altLang="en-US" sz="2400" dirty="0">
                <a:latin typeface="+mn-ea"/>
              </a:rPr>
              <a:t>車輛追蹤裝置：</a:t>
            </a:r>
            <a:r>
              <a:rPr lang="en-US" altLang="zh-TW" sz="2400" dirty="0">
                <a:latin typeface="+mn-ea"/>
              </a:rPr>
              <a:t> </a:t>
            </a:r>
            <a:r>
              <a:rPr lang="zh-TW" altLang="en-US" sz="2400" dirty="0">
                <a:latin typeface="+mn-ea"/>
              </a:rPr>
              <a:t>安裝在隨車電腦診斷系統上的</a:t>
            </a:r>
            <a:r>
              <a:rPr lang="en-US" altLang="zh-TW" sz="2400" dirty="0">
                <a:latin typeface="+mn-ea"/>
              </a:rPr>
              <a:t>Geotab G07 2G</a:t>
            </a:r>
            <a:endParaRPr lang="en-US" altLang="en-US" sz="2400" dirty="0">
              <a:latin typeface="+mn-ea"/>
            </a:endParaRPr>
          </a:p>
          <a:p>
            <a:pPr>
              <a:buClr>
                <a:schemeClr val="accent2">
                  <a:lumMod val="50000"/>
                </a:schemeClr>
              </a:buClr>
            </a:pPr>
            <a:r>
              <a:rPr lang="zh-TW" altLang="en-US" sz="2400" dirty="0">
                <a:latin typeface="+mn-ea"/>
              </a:rPr>
              <a:t>受測時間：</a:t>
            </a:r>
            <a:r>
              <a:rPr lang="en-US" altLang="zh-TW" sz="2400" dirty="0">
                <a:latin typeface="+mn-ea"/>
              </a:rPr>
              <a:t>07:00~18:00</a:t>
            </a:r>
            <a:r>
              <a:rPr lang="zh-TW" altLang="en-US" sz="2400" dirty="0">
                <a:latin typeface="+mn-ea"/>
              </a:rPr>
              <a:t>，均為白天。</a:t>
            </a:r>
            <a:endParaRPr lang="en-US" altLang="zh-TW" sz="2400" dirty="0">
              <a:latin typeface="+mn-ea"/>
            </a:endParaRPr>
          </a:p>
          <a:p>
            <a:pPr>
              <a:buClr>
                <a:schemeClr val="accent2">
                  <a:lumMod val="50000"/>
                </a:schemeClr>
              </a:buClr>
            </a:pPr>
            <a:r>
              <a:rPr lang="zh-TW" altLang="en-US" sz="2400" dirty="0">
                <a:latin typeface="+mn-ea"/>
              </a:rPr>
              <a:t>道路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：限速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120 km/h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的三線道高速公路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Clr>
                <a:schemeClr val="accent2">
                  <a:lumMod val="50000"/>
                </a:schemeClr>
              </a:buClr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軟體</a:t>
            </a:r>
            <a:r>
              <a:rPr lang="zh-TW" altLang="en-US" sz="2400" dirty="0">
                <a:latin typeface="+mn-ea"/>
              </a:rPr>
              <a:t>：</a:t>
            </a:r>
            <a:r>
              <a:rPr lang="en-US" altLang="zh-TW" sz="2400" dirty="0">
                <a:latin typeface="+mn-ea"/>
              </a:rPr>
              <a:t>SMI </a:t>
            </a:r>
            <a:r>
              <a:rPr lang="en-US" altLang="zh-TW" sz="2400" dirty="0" err="1">
                <a:latin typeface="+mn-ea"/>
              </a:rPr>
              <a:t>BEGaze</a:t>
            </a:r>
            <a:r>
              <a:rPr lang="en-US" altLang="zh-TW" sz="2400" dirty="0">
                <a:latin typeface="+mn-ea"/>
              </a:rPr>
              <a:t> 3.2</a:t>
            </a:r>
          </a:p>
          <a:p>
            <a:pPr>
              <a:buClr>
                <a:schemeClr val="accent2">
                  <a:lumMod val="50000"/>
                </a:schemeClr>
              </a:buClr>
            </a:pPr>
            <a:endParaRPr lang="en-US" altLang="zh-TW" sz="2400" dirty="0">
              <a:latin typeface="+mn-ea"/>
            </a:endParaRPr>
          </a:p>
          <a:p>
            <a:pPr>
              <a:buClr>
                <a:schemeClr val="accent2">
                  <a:lumMod val="50000"/>
                </a:schemeClr>
              </a:buClr>
            </a:pPr>
            <a:endParaRPr lang="en-US" altLang="zh-TW" sz="2400" dirty="0">
              <a:latin typeface="+mn-ea"/>
            </a:endParaRPr>
          </a:p>
          <a:p>
            <a:endParaRPr lang="en-US" altLang="zh-TW" sz="2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719373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41F862-EFF9-4F6F-AFDB-B9F255426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altLang="zh-TW" sz="3600" cap="none" dirty="0">
                <a:solidFill>
                  <a:schemeClr val="tx1"/>
                </a:solidFill>
              </a:rPr>
              <a:t>Procedure</a:t>
            </a:r>
            <a:endParaRPr lang="zh-TW" altLang="en-US" sz="3600" cap="none" dirty="0">
              <a:solidFill>
                <a:schemeClr val="tx1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55A775D-D396-4F47-AE0B-F516A5DAF1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buClr>
                <a:schemeClr val="accent2">
                  <a:lumMod val="50000"/>
                </a:schemeClr>
              </a:buClr>
            </a:pPr>
            <a:endParaRPr lang="en-US" altLang="zh-TW" sz="2400" dirty="0">
              <a:latin typeface="+mn-ea"/>
            </a:endParaRPr>
          </a:p>
          <a:p>
            <a:endParaRPr lang="en-US" altLang="zh-TW" sz="2400" dirty="0">
              <a:latin typeface="+mn-ea"/>
            </a:endParaRPr>
          </a:p>
        </p:txBody>
      </p:sp>
      <p:graphicFrame>
        <p:nvGraphicFramePr>
          <p:cNvPr id="5" name="資料庫圖表 4">
            <a:extLst>
              <a:ext uri="{FF2B5EF4-FFF2-40B4-BE49-F238E27FC236}">
                <a16:creationId xmlns:a16="http://schemas.microsoft.com/office/drawing/2014/main" id="{11A4B4D2-F89A-4CB0-89E2-E9215BBEDC4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82415318"/>
              </p:ext>
            </p:extLst>
          </p:nvPr>
        </p:nvGraphicFramePr>
        <p:xfrm>
          <a:off x="1854578" y="1947018"/>
          <a:ext cx="8896419" cy="46448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35173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41F862-EFF9-4F6F-AFDB-B9F255426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zh-TW" altLang="en-US" sz="3600" dirty="0">
                <a:solidFill>
                  <a:schemeClr val="tx1"/>
                </a:solidFill>
              </a:rPr>
              <a:t>實驗設計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55A775D-D396-4F47-AE0B-F516A5DAF1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buClr>
                <a:schemeClr val="accent2">
                  <a:lumMod val="50000"/>
                </a:schemeClr>
              </a:buClr>
            </a:pPr>
            <a:endParaRPr lang="en-US" altLang="zh-TW" sz="2400" dirty="0">
              <a:latin typeface="+mn-ea"/>
            </a:endParaRPr>
          </a:p>
          <a:p>
            <a:endParaRPr lang="en-US" altLang="zh-TW" sz="2400" dirty="0">
              <a:latin typeface="+mn-ea"/>
            </a:endParaRPr>
          </a:p>
        </p:txBody>
      </p:sp>
      <p:graphicFrame>
        <p:nvGraphicFramePr>
          <p:cNvPr id="5" name="資料庫圖表 4">
            <a:extLst>
              <a:ext uri="{FF2B5EF4-FFF2-40B4-BE49-F238E27FC236}">
                <a16:creationId xmlns:a16="http://schemas.microsoft.com/office/drawing/2014/main" id="{11A4B4D2-F89A-4CB0-89E2-E9215BBEDC4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97267217"/>
              </p:ext>
            </p:extLst>
          </p:nvPr>
        </p:nvGraphicFramePr>
        <p:xfrm>
          <a:off x="1854578" y="487680"/>
          <a:ext cx="9011542" cy="6104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81988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41F862-EFF9-4F6F-AFDB-B9F255426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altLang="zh-TW" sz="3600" cap="none" dirty="0">
                <a:solidFill>
                  <a:schemeClr val="tx1"/>
                </a:solidFill>
              </a:rPr>
              <a:t>Procedure</a:t>
            </a:r>
            <a:endParaRPr lang="zh-TW" altLang="en-US" sz="3600" dirty="0">
              <a:solidFill>
                <a:schemeClr val="tx1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55A775D-D396-4F47-AE0B-F516A5DAF1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2400" dirty="0">
                <a:latin typeface="+mn-ea"/>
              </a:rPr>
              <a:t>受試者會在行駛過程中接到免提電話。</a:t>
            </a:r>
            <a:endParaRPr lang="en-US" altLang="zh-TW" sz="2400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TW" altLang="en-US" sz="2400" dirty="0">
                <a:latin typeface="+mn-ea"/>
              </a:rPr>
              <a:t>通過電話與一個陌生人</a:t>
            </a:r>
            <a:r>
              <a:rPr lang="en-US" altLang="zh-TW" sz="2400" dirty="0">
                <a:latin typeface="+mn-ea"/>
              </a:rPr>
              <a:t>(</a:t>
            </a:r>
            <a:r>
              <a:rPr lang="zh-TW" altLang="en-US" sz="2400" dirty="0">
                <a:latin typeface="+mn-ea"/>
              </a:rPr>
              <a:t>女人</a:t>
            </a:r>
            <a:r>
              <a:rPr lang="en-US" altLang="zh-TW" sz="2400" dirty="0">
                <a:latin typeface="+mn-ea"/>
              </a:rPr>
              <a:t>)</a:t>
            </a:r>
            <a:r>
              <a:rPr lang="zh-TW" altLang="en-US" sz="2400" dirty="0">
                <a:latin typeface="+mn-ea"/>
              </a:rPr>
              <a:t>交談。</a:t>
            </a:r>
            <a:endParaRPr lang="en-US" altLang="zh-TW" sz="2400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TW" altLang="en-US" sz="2400" dirty="0">
                <a:latin typeface="+mn-ea"/>
              </a:rPr>
              <a:t>話題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400" dirty="0">
                <a:latin typeface="+mn-ea"/>
              </a:rPr>
              <a:t>假期、愛好、孩子。</a:t>
            </a:r>
            <a:endParaRPr lang="en-US" altLang="zh-TW" sz="2400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TW" altLang="en-US" sz="2400" dirty="0">
                <a:latin typeface="+mn-ea"/>
              </a:rPr>
              <a:t>對話時間</a:t>
            </a:r>
            <a:r>
              <a:rPr lang="zh-TW" altLang="en-US" sz="2400" dirty="0">
                <a:latin typeface="微軟正黑體" panose="020B0604030504040204" pitchFamily="34" charset="-120"/>
              </a:rPr>
              <a:t>：根據受試者回答的時間長短，而提出不同數量的問題。</a:t>
            </a:r>
            <a:endParaRPr lang="en-US" altLang="zh-TW" sz="2400" dirty="0">
              <a:latin typeface="+mn-ea"/>
            </a:endParaRPr>
          </a:p>
          <a:p>
            <a:endParaRPr lang="en-US" altLang="zh-TW" sz="2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81746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8D786BD-EB38-4360-8697-B947E3714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altLang="zh-TW" sz="3600" cap="none" dirty="0">
                <a:solidFill>
                  <a:schemeClr val="tx1"/>
                </a:solidFill>
              </a:rPr>
              <a:t>Analyses</a:t>
            </a:r>
            <a:endParaRPr lang="zh-TW" altLang="en-US" sz="3600" cap="none" dirty="0">
              <a:solidFill>
                <a:schemeClr val="tx1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10A5544-46B4-428B-95D1-EC1CBE45E3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525104"/>
          </a:xfrm>
        </p:spPr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2400" dirty="0">
                <a:solidFill>
                  <a:schemeClr val="tx1"/>
                </a:solidFill>
                <a:latin typeface="+mn-ea"/>
              </a:rPr>
              <a:t>眼動參數</a:t>
            </a:r>
            <a:r>
              <a:rPr lang="en-US" altLang="zh-TW" sz="2400" dirty="0">
                <a:solidFill>
                  <a:schemeClr val="tx1"/>
                </a:solidFill>
                <a:latin typeface="+mn-ea"/>
              </a:rPr>
              <a:t>:</a:t>
            </a:r>
            <a:r>
              <a:rPr lang="zh-TW" altLang="en-US" sz="2400" dirty="0">
                <a:solidFill>
                  <a:schemeClr val="tx1"/>
                </a:solidFill>
                <a:latin typeface="+mn-ea"/>
              </a:rPr>
              <a:t>注視頻率、注視持續時間、掃視持續時間、注視的水平和垂直密度</a:t>
            </a:r>
            <a:endParaRPr lang="en-US" altLang="zh-TW" sz="2400" dirty="0">
              <a:solidFill>
                <a:schemeClr val="tx1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TW" altLang="en-US" sz="2400" dirty="0">
                <a:solidFill>
                  <a:schemeClr val="tx1"/>
                </a:solidFill>
                <a:latin typeface="+mn-ea"/>
              </a:rPr>
              <a:t>駕駛參數</a:t>
            </a:r>
            <a:r>
              <a:rPr lang="en-US" altLang="zh-TW" sz="2400" dirty="0">
                <a:solidFill>
                  <a:schemeClr val="tx1"/>
                </a:solidFill>
                <a:latin typeface="+mn-ea"/>
              </a:rPr>
              <a:t>:</a:t>
            </a:r>
            <a:r>
              <a:rPr lang="zh-TW" altLang="en-US" sz="2400" dirty="0">
                <a:solidFill>
                  <a:schemeClr val="tx1"/>
                </a:solidFill>
                <a:latin typeface="+mn-ea"/>
              </a:rPr>
              <a:t>平均速度</a:t>
            </a:r>
            <a:r>
              <a:rPr lang="en-US" altLang="zh-TW" sz="2400" dirty="0">
                <a:solidFill>
                  <a:schemeClr val="tx1"/>
                </a:solidFill>
                <a:latin typeface="+mn-ea"/>
              </a:rPr>
              <a:t>(km/h)</a:t>
            </a:r>
            <a:r>
              <a:rPr lang="zh-TW" altLang="en-US" sz="2400" dirty="0">
                <a:solidFill>
                  <a:schemeClr val="tx1"/>
                </a:solidFill>
                <a:latin typeface="+mn-ea"/>
              </a:rPr>
              <a:t>、在三個車道上花費的時間</a:t>
            </a:r>
            <a:r>
              <a:rPr lang="en-US" altLang="zh-TW" sz="2400" dirty="0">
                <a:solidFill>
                  <a:schemeClr val="tx1"/>
                </a:solidFill>
                <a:latin typeface="+mn-ea"/>
              </a:rPr>
              <a:t>(</a:t>
            </a:r>
            <a:r>
              <a:rPr lang="zh-TW" altLang="en-US" sz="2400" dirty="0">
                <a:solidFill>
                  <a:schemeClr val="tx1"/>
                </a:solidFill>
                <a:latin typeface="+mn-ea"/>
              </a:rPr>
              <a:t>秒</a:t>
            </a:r>
            <a:r>
              <a:rPr lang="en-US" altLang="zh-TW" sz="2400" dirty="0">
                <a:solidFill>
                  <a:schemeClr val="tx1"/>
                </a:solidFill>
                <a:latin typeface="+mn-ea"/>
              </a:rPr>
              <a:t>)</a:t>
            </a:r>
            <a:r>
              <a:rPr lang="zh-TW" altLang="en-US" sz="2400" dirty="0">
                <a:solidFill>
                  <a:schemeClr val="tx1"/>
                </a:solidFill>
                <a:latin typeface="+mn-ea"/>
              </a:rPr>
              <a:t>、每分鐘變更車道的次數、超車的距離</a:t>
            </a:r>
            <a:r>
              <a:rPr lang="en-US" altLang="zh-TW" sz="2400" dirty="0">
                <a:solidFill>
                  <a:schemeClr val="tx1"/>
                </a:solidFill>
                <a:latin typeface="+mn-ea"/>
              </a:rPr>
              <a:t>(</a:t>
            </a:r>
            <a:r>
              <a:rPr lang="zh-TW" altLang="en-US" sz="2400" dirty="0">
                <a:solidFill>
                  <a:schemeClr val="tx1"/>
                </a:solidFill>
                <a:latin typeface="+mn-ea"/>
              </a:rPr>
              <a:t>公尺</a:t>
            </a:r>
            <a:r>
              <a:rPr lang="en-US" altLang="zh-TW" sz="2400" dirty="0">
                <a:solidFill>
                  <a:schemeClr val="tx1"/>
                </a:solidFill>
                <a:latin typeface="+mn-ea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zh-TW" altLang="en-US" sz="2400" dirty="0">
                <a:solidFill>
                  <a:schemeClr val="tx1"/>
                </a:solidFill>
                <a:latin typeface="+mn-ea"/>
              </a:rPr>
              <a:t>按照「使用免提裝置聊天」以及「未使用裝置專心開車</a:t>
            </a:r>
            <a:r>
              <a:rPr lang="en-US" altLang="zh-TW" sz="2400" dirty="0">
                <a:solidFill>
                  <a:schemeClr val="tx1"/>
                </a:solidFill>
                <a:latin typeface="+mn-ea"/>
              </a:rPr>
              <a:t>(</a:t>
            </a:r>
            <a:r>
              <a:rPr lang="zh-TW" altLang="en-US" sz="2400" dirty="0">
                <a:solidFill>
                  <a:schemeClr val="tx1"/>
                </a:solidFill>
                <a:latin typeface="+mn-ea"/>
              </a:rPr>
              <a:t>控制組</a:t>
            </a:r>
            <a:r>
              <a:rPr lang="en-US" altLang="zh-TW" sz="2400" dirty="0">
                <a:solidFill>
                  <a:schemeClr val="tx1"/>
                </a:solidFill>
                <a:latin typeface="+mn-ea"/>
              </a:rPr>
              <a:t>)</a:t>
            </a:r>
            <a:r>
              <a:rPr lang="zh-TW" altLang="en-US" sz="2400" dirty="0">
                <a:solidFill>
                  <a:schemeClr val="tx1"/>
                </a:solidFill>
                <a:latin typeface="+mn-ea"/>
              </a:rPr>
              <a:t>」來分組</a:t>
            </a:r>
            <a:endParaRPr lang="en-US" altLang="zh-TW" sz="2400" dirty="0">
              <a:solidFill>
                <a:schemeClr val="tx1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TW" altLang="en-US" sz="2400" dirty="0">
                <a:solidFill>
                  <a:schemeClr val="tx1"/>
                </a:solidFill>
                <a:latin typeface="+mn-ea"/>
              </a:rPr>
              <a:t>注視頻率、注視持續時間、掃視持續時間是以每公里為單位去做分組，可以讓極端眼動值有更好的運用方式，輸入進統計模型中。</a:t>
            </a:r>
            <a:endParaRPr lang="en-US" altLang="zh-TW" sz="2400" dirty="0">
              <a:solidFill>
                <a:schemeClr val="tx1"/>
              </a:solidFill>
              <a:latin typeface="+mn-ea"/>
            </a:endParaRPr>
          </a:p>
          <a:p>
            <a:endParaRPr lang="zh-TW" altLang="en-US" sz="20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588283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8D786BD-EB38-4360-8697-B947E3714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altLang="zh-TW" sz="3600" cap="none" dirty="0">
                <a:solidFill>
                  <a:schemeClr val="tx1"/>
                </a:solidFill>
              </a:rPr>
              <a:t>Fixations</a:t>
            </a:r>
            <a:endParaRPr lang="zh-TW" altLang="en-US" sz="3600" cap="none" dirty="0">
              <a:solidFill>
                <a:schemeClr val="tx1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10A5544-46B4-428B-95D1-EC1CBE45E3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525104"/>
          </a:xfrm>
        </p:spPr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dirty="0">
                <a:solidFill>
                  <a:schemeClr val="tx1"/>
                </a:solidFill>
                <a:latin typeface="+mn-ea"/>
              </a:rPr>
              <a:t>7</a:t>
            </a:r>
            <a:r>
              <a:rPr lang="zh-TW" altLang="en-US" sz="2400" dirty="0">
                <a:solidFill>
                  <a:schemeClr val="tx1"/>
                </a:solidFill>
                <a:latin typeface="+mn-ea"/>
              </a:rPr>
              <a:t>種</a:t>
            </a:r>
            <a:r>
              <a:rPr lang="en-US" altLang="zh-TW" sz="2400" dirty="0">
                <a:solidFill>
                  <a:schemeClr val="tx1"/>
                </a:solidFill>
                <a:latin typeface="+mn-ea"/>
              </a:rPr>
              <a:t>AOI(are as of interest)</a:t>
            </a:r>
            <a:r>
              <a:rPr lang="zh-TW" altLang="en-US" sz="2400" dirty="0">
                <a:solidFill>
                  <a:schemeClr val="tx1"/>
                </a:solidFill>
                <a:latin typeface="+mn-ea"/>
              </a:rPr>
              <a:t>：路標、後視鏡、左側鏡、右側鏡、路面、其他機動車輛、儀錶板</a:t>
            </a:r>
            <a:endParaRPr lang="en-US" altLang="zh-TW" sz="2400" dirty="0">
              <a:solidFill>
                <a:schemeClr val="tx1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TW" altLang="en-US" sz="2400" dirty="0">
                <a:solidFill>
                  <a:schemeClr val="tx1"/>
                </a:solidFill>
                <a:latin typeface="+mn-ea"/>
              </a:rPr>
              <a:t>使用</a:t>
            </a:r>
            <a:r>
              <a:rPr lang="en-US" altLang="zh-TW" sz="2400" dirty="0">
                <a:solidFill>
                  <a:schemeClr val="tx1"/>
                </a:solidFill>
                <a:latin typeface="+mn-ea"/>
              </a:rPr>
              <a:t>SMI </a:t>
            </a:r>
            <a:r>
              <a:rPr lang="en-US" altLang="zh-TW" sz="2400" dirty="0" err="1">
                <a:solidFill>
                  <a:schemeClr val="tx1"/>
                </a:solidFill>
                <a:latin typeface="+mn-ea"/>
              </a:rPr>
              <a:t>BEGaze</a:t>
            </a:r>
            <a:r>
              <a:rPr lang="en-US" altLang="zh-TW" sz="2400" dirty="0">
                <a:solidFill>
                  <a:schemeClr val="tx1"/>
                </a:solidFill>
                <a:latin typeface="+mn-ea"/>
              </a:rPr>
              <a:t> 3.2</a:t>
            </a:r>
            <a:r>
              <a:rPr lang="zh-TW" altLang="en-US" sz="2400" dirty="0">
                <a:solidFill>
                  <a:schemeClr val="tx1"/>
                </a:solidFill>
                <a:latin typeface="+mn-ea"/>
              </a:rPr>
              <a:t>軟體，將影像疊加及手動編碼，確認受試者是否在看</a:t>
            </a:r>
            <a:r>
              <a:rPr lang="en-US" altLang="zh-TW" sz="2400" dirty="0">
                <a:solidFill>
                  <a:schemeClr val="tx1"/>
                </a:solidFill>
                <a:latin typeface="+mn-ea"/>
              </a:rPr>
              <a:t>7</a:t>
            </a:r>
            <a:r>
              <a:rPr lang="zh-TW" altLang="en-US" sz="2400" dirty="0">
                <a:solidFill>
                  <a:schemeClr val="tx1"/>
                </a:solidFill>
                <a:latin typeface="+mn-ea"/>
              </a:rPr>
              <a:t>種</a:t>
            </a:r>
            <a:r>
              <a:rPr lang="en-US" altLang="zh-TW" sz="2400" dirty="0">
                <a:solidFill>
                  <a:schemeClr val="tx1"/>
                </a:solidFill>
                <a:latin typeface="+mn-ea"/>
              </a:rPr>
              <a:t>AOI</a:t>
            </a:r>
          </a:p>
          <a:p>
            <a:pPr>
              <a:lnSpc>
                <a:spcPct val="150000"/>
              </a:lnSpc>
            </a:pPr>
            <a:r>
              <a:rPr lang="zh-TW" altLang="en-US" sz="2400" dirty="0">
                <a:solidFill>
                  <a:schemeClr val="tx1"/>
                </a:solidFill>
                <a:latin typeface="+mn-ea"/>
              </a:rPr>
              <a:t>受試者每公里的注視次數</a:t>
            </a:r>
            <a:r>
              <a:rPr lang="en-US" altLang="zh-TW" sz="2400" dirty="0">
                <a:solidFill>
                  <a:schemeClr val="tx1"/>
                </a:solidFill>
                <a:latin typeface="+mn-ea"/>
              </a:rPr>
              <a:t>/</a:t>
            </a:r>
            <a:r>
              <a:rPr lang="zh-TW" altLang="en-US" sz="2400" dirty="0">
                <a:solidFill>
                  <a:schemeClr val="tx1"/>
                </a:solidFill>
                <a:latin typeface="+mn-ea"/>
              </a:rPr>
              <a:t>時間</a:t>
            </a:r>
            <a:endParaRPr lang="en-US" altLang="zh-TW" sz="2400" dirty="0">
              <a:solidFill>
                <a:schemeClr val="tx1"/>
              </a:solidFill>
              <a:latin typeface="+mn-ea"/>
            </a:endParaRPr>
          </a:p>
          <a:p>
            <a:pPr marL="324000" lvl="1" indent="0">
              <a:lnSpc>
                <a:spcPct val="150000"/>
              </a:lnSpc>
              <a:buNone/>
            </a:pPr>
            <a:r>
              <a:rPr lang="zh-TW" altLang="en-US" sz="2400" dirty="0">
                <a:solidFill>
                  <a:schemeClr val="tx1"/>
                </a:solidFill>
                <a:latin typeface="+mn-ea"/>
              </a:rPr>
              <a:t>控制受試者駕駛的速度</a:t>
            </a:r>
            <a:r>
              <a:rPr lang="en-US" altLang="zh-TW" sz="2400" dirty="0">
                <a:solidFill>
                  <a:schemeClr val="tx1"/>
                </a:solidFill>
                <a:latin typeface="+mn-ea"/>
              </a:rPr>
              <a:t>(</a:t>
            </a:r>
            <a:r>
              <a:rPr lang="zh-TW" altLang="en-US" sz="2400" dirty="0">
                <a:solidFill>
                  <a:schemeClr val="tx1"/>
                </a:solidFill>
                <a:latin typeface="+mn-ea"/>
              </a:rPr>
              <a:t>駕駛較慢的受試者會比駕駛較快的受試者有更多的注視次數</a:t>
            </a:r>
            <a:r>
              <a:rPr lang="en-US" altLang="zh-TW" sz="2400" dirty="0">
                <a:solidFill>
                  <a:schemeClr val="tx1"/>
                </a:solidFill>
                <a:latin typeface="+mn-ea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634096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8D786BD-EB38-4360-8697-B947E3714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altLang="zh-TW" sz="3600" cap="none" dirty="0">
                <a:solidFill>
                  <a:schemeClr val="tx1"/>
                </a:solidFill>
              </a:rPr>
              <a:t>Visual Scan Behavior</a:t>
            </a:r>
            <a:endParaRPr lang="zh-TW" altLang="en-US" sz="3600" cap="none" dirty="0">
              <a:solidFill>
                <a:schemeClr val="tx1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10A5544-46B4-428B-95D1-EC1CBE45E3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525104"/>
          </a:xfrm>
        </p:spPr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2400" dirty="0">
                <a:solidFill>
                  <a:schemeClr val="tx1"/>
                </a:solidFill>
                <a:latin typeface="+mn-ea"/>
              </a:rPr>
              <a:t>研究中，受試者可以自由地移動頭部，但這動作並沒有被記錄。</a:t>
            </a:r>
            <a:endParaRPr lang="en-US" altLang="zh-TW" sz="2400" dirty="0">
              <a:solidFill>
                <a:schemeClr val="tx1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TW" altLang="en-US" sz="2400" dirty="0">
                <a:solidFill>
                  <a:schemeClr val="tx1"/>
                </a:solidFill>
                <a:latin typeface="+mn-ea"/>
              </a:rPr>
              <a:t>假設</a:t>
            </a:r>
            <a:r>
              <a:rPr lang="zh-TW" altLang="en-US" sz="2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400" dirty="0">
                <a:solidFill>
                  <a:schemeClr val="tx1"/>
                </a:solidFill>
                <a:latin typeface="+mn-ea"/>
              </a:rPr>
              <a:t>在連續兩次的注視之間受試者移動頭部，將導致更長的掃視持續時間。</a:t>
            </a:r>
            <a:endParaRPr lang="en-US" altLang="zh-TW" sz="2400" dirty="0">
              <a:solidFill>
                <a:schemeClr val="tx1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TW" altLang="en-US" sz="2400" dirty="0">
                <a:solidFill>
                  <a:schemeClr val="tx1"/>
                </a:solidFill>
                <a:latin typeface="+mn-ea"/>
              </a:rPr>
              <a:t>假設</a:t>
            </a:r>
            <a:r>
              <a:rPr lang="zh-TW" altLang="en-US" sz="2400" dirty="0">
                <a:solidFill>
                  <a:schemeClr val="tx1"/>
                </a:solidFill>
                <a:latin typeface="微軟正黑體" panose="020B0604030504040204" pitchFamily="34" charset="-120"/>
              </a:rPr>
              <a:t>：</a:t>
            </a:r>
            <a:r>
              <a:rPr lang="zh-TW" altLang="en-US" sz="2400" dirty="0">
                <a:solidFill>
                  <a:schemeClr val="tx1"/>
                </a:solidFill>
                <a:latin typeface="+mn-ea"/>
              </a:rPr>
              <a:t>邊進行免提通話邊駕駛時，會造成隧道視線</a:t>
            </a:r>
            <a:r>
              <a:rPr lang="en-US" altLang="zh-TW" sz="2400" dirty="0">
                <a:solidFill>
                  <a:schemeClr val="tx1"/>
                </a:solidFill>
                <a:latin typeface="+mn-ea"/>
              </a:rPr>
              <a:t>(</a:t>
            </a:r>
            <a:r>
              <a:rPr lang="en-US" altLang="zh-TW" sz="2400" dirty="0">
                <a:latin typeface="+mn-ea"/>
              </a:rPr>
              <a:t>tunnel vision)</a:t>
            </a:r>
            <a:r>
              <a:rPr lang="zh-TW" altLang="en-US" sz="2400">
                <a:latin typeface="+mn-ea"/>
              </a:rPr>
              <a:t>，則導致掃視時間</a:t>
            </a:r>
            <a:r>
              <a:rPr lang="zh-TW" altLang="en-US" sz="2400" dirty="0">
                <a:latin typeface="+mn-ea"/>
              </a:rPr>
              <a:t>減少。</a:t>
            </a:r>
            <a:endParaRPr lang="en-US" altLang="zh-TW" sz="2400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TW" altLang="en-US" sz="2400" dirty="0">
                <a:latin typeface="+mn-ea"/>
              </a:rPr>
              <a:t>掃視時間是根據二維固定分佈的密度</a:t>
            </a:r>
            <a:r>
              <a:rPr lang="en-US" altLang="zh-TW" sz="2400" dirty="0">
                <a:latin typeface="+mn-ea"/>
              </a:rPr>
              <a:t>68%</a:t>
            </a:r>
            <a:r>
              <a:rPr lang="zh-TW" altLang="en-US" sz="2400" dirty="0">
                <a:latin typeface="+mn-ea"/>
              </a:rPr>
              <a:t>表面去分析</a:t>
            </a:r>
            <a:r>
              <a:rPr lang="en-US" altLang="zh-TW" sz="2400" dirty="0">
                <a:latin typeface="+mn-ea"/>
              </a:rPr>
              <a:t>(Crossland,2004</a:t>
            </a:r>
            <a:r>
              <a:rPr lang="zh-TW" altLang="en-US" sz="2400" dirty="0">
                <a:latin typeface="+mn-ea"/>
              </a:rPr>
              <a:t>；</a:t>
            </a:r>
            <a:r>
              <a:rPr lang="en-US" altLang="zh-TW" sz="2400" dirty="0">
                <a:latin typeface="+mn-ea"/>
              </a:rPr>
              <a:t>Steinman,1965)</a:t>
            </a:r>
            <a:r>
              <a:rPr lang="zh-TW" altLang="en-US" sz="2400" dirty="0">
                <a:latin typeface="+mn-ea"/>
              </a:rPr>
              <a:t>。</a:t>
            </a:r>
            <a:endParaRPr lang="en-US" altLang="zh-TW" sz="2400" dirty="0">
              <a:latin typeface="+mn-ea"/>
            </a:endParaRPr>
          </a:p>
          <a:p>
            <a:pPr>
              <a:lnSpc>
                <a:spcPct val="150000"/>
              </a:lnSpc>
            </a:pPr>
            <a:endParaRPr lang="en-US" altLang="zh-TW" sz="24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580998697"/>
      </p:ext>
    </p:extLst>
  </p:cSld>
  <p:clrMapOvr>
    <a:masterClrMapping/>
  </p:clrMapOvr>
</p:sld>
</file>

<file path=ppt/theme/theme1.xml><?xml version="1.0" encoding="utf-8"?>
<a:theme xmlns:a="http://schemas.openxmlformats.org/drawingml/2006/main" name="股利">
  <a:themeElements>
    <a:clrScheme name="自訂 2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E0EFF5"/>
      </a:accent1>
      <a:accent2>
        <a:srgbClr val="D5DEEE"/>
      </a:accent2>
      <a:accent3>
        <a:srgbClr val="ACBEDD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TM03457464[[fn=紅利]]</Template>
  <TotalTime>780</TotalTime>
  <Words>1389</Words>
  <Application>Microsoft Office PowerPoint</Application>
  <PresentationFormat>寬螢幕</PresentationFormat>
  <Paragraphs>88</Paragraphs>
  <Slides>12</Slides>
  <Notes>10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20" baseType="lpstr">
      <vt:lpstr>微軟正黑體</vt:lpstr>
      <vt:lpstr>新細明體</vt:lpstr>
      <vt:lpstr>Arial</vt:lpstr>
      <vt:lpstr>Calibri</vt:lpstr>
      <vt:lpstr>Cambria Math</vt:lpstr>
      <vt:lpstr>Wingdings</vt:lpstr>
      <vt:lpstr>Wingdings 2</vt:lpstr>
      <vt:lpstr>股利</vt:lpstr>
      <vt:lpstr>An eye-tracking study on the road examining the effects of handsfree phoning on visual attention</vt:lpstr>
      <vt:lpstr>Participants</vt:lpstr>
      <vt:lpstr>Materials</vt:lpstr>
      <vt:lpstr>Procedure</vt:lpstr>
      <vt:lpstr>實驗設計</vt:lpstr>
      <vt:lpstr>Procedure</vt:lpstr>
      <vt:lpstr>Analyses</vt:lpstr>
      <vt:lpstr>Fixations</vt:lpstr>
      <vt:lpstr>Visual Scan Behavior</vt:lpstr>
      <vt:lpstr>Fixation Frequencies &amp; Fixation Duration</vt:lpstr>
      <vt:lpstr>Visual Scan Pattern</vt:lpstr>
      <vt:lpstr>Discussion &amp; 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郁茹 邱</dc:creator>
  <cp:lastModifiedBy>郁茹 邱</cp:lastModifiedBy>
  <cp:revision>66</cp:revision>
  <dcterms:created xsi:type="dcterms:W3CDTF">2019-10-03T09:03:05Z</dcterms:created>
  <dcterms:modified xsi:type="dcterms:W3CDTF">2019-10-08T13:55:06Z</dcterms:modified>
</cp:coreProperties>
</file>